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8"/>
  </p:notesMasterIdLst>
  <p:handoutMasterIdLst>
    <p:handoutMasterId r:id="rId29"/>
  </p:handoutMasterIdLst>
  <p:sldIdLst>
    <p:sldId id="261" r:id="rId2"/>
    <p:sldId id="260" r:id="rId3"/>
    <p:sldId id="263" r:id="rId4"/>
    <p:sldId id="280" r:id="rId5"/>
    <p:sldId id="278" r:id="rId6"/>
    <p:sldId id="285" r:id="rId7"/>
    <p:sldId id="273" r:id="rId8"/>
    <p:sldId id="289" r:id="rId9"/>
    <p:sldId id="287" r:id="rId10"/>
    <p:sldId id="284" r:id="rId11"/>
    <p:sldId id="293" r:id="rId12"/>
    <p:sldId id="308" r:id="rId13"/>
    <p:sldId id="298" r:id="rId14"/>
    <p:sldId id="299" r:id="rId15"/>
    <p:sldId id="300" r:id="rId16"/>
    <p:sldId id="309" r:id="rId17"/>
    <p:sldId id="301" r:id="rId18"/>
    <p:sldId id="283" r:id="rId19"/>
    <p:sldId id="302" r:id="rId20"/>
    <p:sldId id="310" r:id="rId21"/>
    <p:sldId id="304" r:id="rId22"/>
    <p:sldId id="303" r:id="rId23"/>
    <p:sldId id="305" r:id="rId24"/>
    <p:sldId id="307" r:id="rId25"/>
    <p:sldId id="275" r:id="rId26"/>
    <p:sldId id="277" r:id="rId27"/>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7CE2F-8B69-1F10-4491-7D4C9E148B6F}" name="Ethan R" initials="ER" userId="07265171619a47b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259"/>
    <a:srgbClr val="F2BF49"/>
    <a:srgbClr val="F1BE48"/>
    <a:srgbClr val="C8102E"/>
    <a:srgbClr val="ACA39A"/>
    <a:srgbClr val="7A6E67"/>
    <a:srgbClr val="CE1126"/>
    <a:srgbClr val="010000"/>
    <a:srgbClr val="ADA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D21430-6515-4ACE-BD9C-4689B0AD3601}" v="54" dt="2023-01-17T14:03:41.630"/>
    <p1510:client id="{64C89CC1-3D61-40EC-AD68-04655CD29579}" v="107" dt="2023-01-24T13:45:14.765"/>
    <p1510:client id="{71308E0C-8F25-4621-961D-967396DBE936}" v="650" dt="2023-01-19T17:03:17.579"/>
    <p1510:client id="{724D3D78-DDB5-4E3D-852F-C82A2BEBD73A}" v="1" dt="2023-01-26T22:23:36.033"/>
    <p1510:client id="{E9A04FFA-E889-496D-81DB-F89D5AE5A78F}" v="48" dt="2023-01-17T16:53:45.996"/>
    <p1510:client id="{F8B737A6-562B-4D98-AB51-E5AC3A0A0B8A}" v="5" dt="2023-01-17T16:55:41.9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3" autoAdjust="0"/>
    <p:restoredTop sz="95897" autoAdjust="0"/>
  </p:normalViewPr>
  <p:slideViewPr>
    <p:cSldViewPr>
      <p:cViewPr varScale="1">
        <p:scale>
          <a:sx n="135" d="100"/>
          <a:sy n="135" d="100"/>
        </p:scale>
        <p:origin x="168" y="568"/>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2/1/23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2/1/23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innovate_it@iastate.ed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Innovate-IT. We will go through the slideshow to discuss our program Innovate-IT more in depth</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a:t>
            </a:fld>
            <a:endParaRPr lang="en-US"/>
          </a:p>
        </p:txBody>
      </p:sp>
    </p:spTree>
    <p:extLst>
      <p:ext uri="{BB962C8B-B14F-4D97-AF65-F5344CB8AC3E}">
        <p14:creationId xmlns:p14="http://schemas.microsoft.com/office/powerpoint/2010/main" val="170840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IT-Showcase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 day event on Saturday. It allows students, teachers, professionals to interact. Your students will work on their projects throughout the year and then showcase them at the IT-showcase. For example, they will show their designed game through unity, or their robot designed to solve a particular task.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Showcase is free- you only need to find the transportation to get to Iowa State University. We do provide free food during the event as well. During the Showcase you will present what you’ve worked on all year but can also compete in real time challenges. </a:t>
            </a:r>
          </a:p>
        </p:txBody>
      </p:sp>
      <p:sp>
        <p:nvSpPr>
          <p:cNvPr id="4" name="Slide Number Placeholder 3"/>
          <p:cNvSpPr>
            <a:spLocks noGrp="1"/>
          </p:cNvSpPr>
          <p:nvPr>
            <p:ph type="sldNum" sz="quarter" idx="5"/>
          </p:nvPr>
        </p:nvSpPr>
        <p:spPr/>
        <p:txBody>
          <a:bodyPr/>
          <a:lstStyle/>
          <a:p>
            <a:fld id="{24A6D18E-8B09-B24B-9169-4FC527B8D84F}" type="slidenum">
              <a:rPr lang="en-US" smtClean="0"/>
              <a:pPr/>
              <a:t>10</a:t>
            </a:fld>
            <a:endParaRPr lang="en-US"/>
          </a:p>
        </p:txBody>
      </p:sp>
    </p:spTree>
    <p:extLst>
      <p:ext uri="{BB962C8B-B14F-4D97-AF65-F5344CB8AC3E}">
        <p14:creationId xmlns:p14="http://schemas.microsoft.com/office/powerpoint/2010/main" val="760348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Teams are typically 3-6 students: game design tends to be smaller and robotics and cyber tend to be bigger but we can flexible with the team numbers if needed. You can have more than one team in a venue but one student may only compete in one venue. Students are encouraged to explore all venues even if you do not intend to compete in that venue.</a:t>
            </a:r>
          </a:p>
        </p:txBody>
      </p:sp>
      <p:sp>
        <p:nvSpPr>
          <p:cNvPr id="4" name="Slide Number Placeholder 3"/>
          <p:cNvSpPr>
            <a:spLocks noGrp="1"/>
          </p:cNvSpPr>
          <p:nvPr>
            <p:ph type="sldNum" sz="quarter" idx="5"/>
          </p:nvPr>
        </p:nvSpPr>
        <p:spPr/>
        <p:txBody>
          <a:bodyPr/>
          <a:lstStyle/>
          <a:p>
            <a:fld id="{24A6D18E-8B09-B24B-9169-4FC527B8D84F}" type="slidenum">
              <a:rPr lang="en-US" smtClean="0"/>
              <a:pPr/>
              <a:t>11</a:t>
            </a:fld>
            <a:endParaRPr lang="en-US"/>
          </a:p>
        </p:txBody>
      </p:sp>
    </p:spTree>
    <p:extLst>
      <p:ext uri="{BB962C8B-B14F-4D97-AF65-F5344CB8AC3E}">
        <p14:creationId xmlns:p14="http://schemas.microsoft.com/office/powerpoint/2010/main" val="61718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Game Design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use Unity to design your game. There are lots of great tutorials online and it is very easy for students to pick up. You can have no knowledge of unity and still be able to use it.</a:t>
            </a:r>
          </a:p>
        </p:txBody>
      </p:sp>
      <p:sp>
        <p:nvSpPr>
          <p:cNvPr id="4" name="Slide Number Placeholder 3"/>
          <p:cNvSpPr>
            <a:spLocks noGrp="1"/>
          </p:cNvSpPr>
          <p:nvPr>
            <p:ph type="sldNum" sz="quarter" idx="5"/>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89409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game they have been working on will be judged. Other students will play the game during IT-Showcase. Judges will look through the code and give critiques. Around January we will announce the theme for the real time IT-Showcase game. </a:t>
            </a:r>
          </a:p>
        </p:txBody>
      </p:sp>
      <p:sp>
        <p:nvSpPr>
          <p:cNvPr id="4" name="Slide Number Placeholder 3"/>
          <p:cNvSpPr>
            <a:spLocks noGrp="1"/>
          </p:cNvSpPr>
          <p:nvPr>
            <p:ph type="sldNum" sz="quarter" idx="5"/>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124061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IT-Showcase, students will be asked to build another game or modify a game</a:t>
            </a:r>
          </a:p>
        </p:txBody>
      </p:sp>
      <p:sp>
        <p:nvSpPr>
          <p:cNvPr id="4" name="Slide Number Placeholder 3"/>
          <p:cNvSpPr>
            <a:spLocks noGrp="1"/>
          </p:cNvSpPr>
          <p:nvPr>
            <p:ph type="sldNum" sz="quarter" idx="5"/>
          </p:nvPr>
        </p:nvSpPr>
        <p:spPr/>
        <p:txBody>
          <a:bodyPr/>
          <a:lstStyle/>
          <a:p>
            <a:fld id="{24A6D18E-8B09-B24B-9169-4FC527B8D84F}" type="slidenum">
              <a:rPr lang="en-US" smtClean="0"/>
              <a:pPr/>
              <a:t>14</a:t>
            </a:fld>
            <a:endParaRPr lang="en-US"/>
          </a:p>
        </p:txBody>
      </p:sp>
    </p:spTree>
    <p:extLst>
      <p:ext uri="{BB962C8B-B14F-4D97-AF65-F5344CB8AC3E}">
        <p14:creationId xmlns:p14="http://schemas.microsoft.com/office/powerpoint/2010/main" val="4021955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will be provided with resources to complete this challenge, all they will need to bring is a laptop.</a:t>
            </a:r>
          </a:p>
        </p:txBody>
      </p:sp>
      <p:sp>
        <p:nvSpPr>
          <p:cNvPr id="4" name="Slide Number Placeholder 3"/>
          <p:cNvSpPr>
            <a:spLocks noGrp="1"/>
          </p:cNvSpPr>
          <p:nvPr>
            <p:ph type="sldNum" sz="quarter" idx="5"/>
          </p:nvPr>
        </p:nvSpPr>
        <p:spPr/>
        <p:txBody>
          <a:bodyPr/>
          <a:lstStyle/>
          <a:p>
            <a:fld id="{24A6D18E-8B09-B24B-9169-4FC527B8D84F}" type="slidenum">
              <a:rPr lang="en-US" smtClean="0"/>
              <a:pPr/>
              <a:t>15</a:t>
            </a:fld>
            <a:endParaRPr lang="en-US"/>
          </a:p>
        </p:txBody>
      </p:sp>
    </p:spTree>
    <p:extLst>
      <p:ext uri="{BB962C8B-B14F-4D97-AF65-F5344CB8AC3E}">
        <p14:creationId xmlns:p14="http://schemas.microsoft.com/office/powerpoint/2010/main" val="178763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Robotics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have a Hummingbird kit – the kit is bare bones, this allows the students to be extremely creative. It comes with a bunch of parts and they can put together whatever they want. They will be able to explore the software side of robotics as well as the physical building side.</a:t>
            </a:r>
          </a:p>
        </p:txBody>
      </p:sp>
      <p:sp>
        <p:nvSpPr>
          <p:cNvPr id="4" name="Slide Number Placeholder 3"/>
          <p:cNvSpPr>
            <a:spLocks noGrp="1"/>
          </p:cNvSpPr>
          <p:nvPr>
            <p:ph type="sldNum" sz="quarter" idx="5"/>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35165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bring your robot to IT-Showcase</a:t>
            </a:r>
          </a:p>
        </p:txBody>
      </p:sp>
      <p:sp>
        <p:nvSpPr>
          <p:cNvPr id="4" name="Slide Number Placeholder 3"/>
          <p:cNvSpPr>
            <a:spLocks noGrp="1"/>
          </p:cNvSpPr>
          <p:nvPr>
            <p:ph type="sldNum" sz="quarter" idx="5"/>
          </p:nvPr>
        </p:nvSpPr>
        <p:spPr/>
        <p:txBody>
          <a:bodyPr/>
          <a:lstStyle/>
          <a:p>
            <a:fld id="{24A6D18E-8B09-B24B-9169-4FC527B8D84F}" type="slidenum">
              <a:rPr lang="en-US" smtClean="0"/>
              <a:pPr/>
              <a:t>17</a:t>
            </a:fld>
            <a:endParaRPr lang="en-US"/>
          </a:p>
        </p:txBody>
      </p:sp>
    </p:spTree>
    <p:extLst>
      <p:ext uri="{BB962C8B-B14F-4D97-AF65-F5344CB8AC3E}">
        <p14:creationId xmlns:p14="http://schemas.microsoft.com/office/powerpoint/2010/main" val="375735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primary challenge there will be to use the robot they built to perform a task.</a:t>
            </a:r>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18</a:t>
            </a:fld>
            <a:endParaRPr lang="en-US"/>
          </a:p>
        </p:txBody>
      </p:sp>
    </p:spTree>
    <p:extLst>
      <p:ext uri="{BB962C8B-B14F-4D97-AF65-F5344CB8AC3E}">
        <p14:creationId xmlns:p14="http://schemas.microsoft.com/office/powerpoint/2010/main" val="3247142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hummingbird kit/your robot and laptop</a:t>
            </a:r>
          </a:p>
        </p:txBody>
      </p:sp>
      <p:sp>
        <p:nvSpPr>
          <p:cNvPr id="4" name="Slide Number Placeholder 3"/>
          <p:cNvSpPr>
            <a:spLocks noGrp="1"/>
          </p:cNvSpPr>
          <p:nvPr>
            <p:ph type="sldNum" sz="quarter" idx="5"/>
          </p:nvPr>
        </p:nvSpPr>
        <p:spPr/>
        <p:txBody>
          <a:bodyPr/>
          <a:lstStyle/>
          <a:p>
            <a:fld id="{24A6D18E-8B09-B24B-9169-4FC527B8D84F}" type="slidenum">
              <a:rPr lang="en-US" smtClean="0"/>
              <a:pPr/>
              <a:t>19</a:t>
            </a:fld>
            <a:endParaRPr lang="en-US"/>
          </a:p>
        </p:txBody>
      </p:sp>
    </p:spTree>
    <p:extLst>
      <p:ext uri="{BB962C8B-B14F-4D97-AF65-F5344CB8AC3E}">
        <p14:creationId xmlns:p14="http://schemas.microsoft.com/office/powerpoint/2010/main" val="1871562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what is Innovate-IT and what is IT-Showcase?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Innovate-IT is a program that is all about getting people interested in IT. We treat this program like an intermural sport – it’s all about getting everyone to play and have fun. It let’s the students experience IT in a fun and engaging way. Because of their experience in IT, students will head down the path to IT –</a:t>
            </a:r>
          </a:p>
        </p:txBody>
      </p:sp>
      <p:sp>
        <p:nvSpPr>
          <p:cNvPr id="4" name="Slide Number Placeholder 3"/>
          <p:cNvSpPr>
            <a:spLocks noGrp="1"/>
          </p:cNvSpPr>
          <p:nvPr>
            <p:ph type="sldNum" sz="quarter" idx="10"/>
          </p:nvPr>
        </p:nvSpPr>
        <p:spPr/>
        <p:txBody>
          <a:bodyPr/>
          <a:lstStyle/>
          <a:p>
            <a:fld id="{24A6D18E-8B09-B24B-9169-4FC527B8D84F}" type="slidenum">
              <a:rPr lang="en-US" smtClean="0"/>
              <a:pPr/>
              <a:t>2</a:t>
            </a:fld>
            <a:endParaRPr lang="en-US"/>
          </a:p>
        </p:txBody>
      </p:sp>
    </p:spTree>
    <p:extLst>
      <p:ext uri="{BB962C8B-B14F-4D97-AF65-F5344CB8AC3E}">
        <p14:creationId xmlns:p14="http://schemas.microsoft.com/office/powerpoint/2010/main" val="2019020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Cyber defense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Students play defenders. During the school year they will be learning about cyber security through the modules we provide on our website and then a month before the showcase, we will give them the scenario that will play out during the showcase.</a:t>
            </a:r>
          </a:p>
        </p:txBody>
      </p:sp>
      <p:sp>
        <p:nvSpPr>
          <p:cNvPr id="4" name="Slide Number Placeholder 3"/>
          <p:cNvSpPr>
            <a:spLocks noGrp="1"/>
          </p:cNvSpPr>
          <p:nvPr>
            <p:ph type="sldNum" sz="quarter" idx="5"/>
          </p:nvPr>
        </p:nvSpPr>
        <p:spPr/>
        <p:txBody>
          <a:bodyPr/>
          <a:lstStyle/>
          <a:p>
            <a:fld id="{24A6D18E-8B09-B24B-9169-4FC527B8D84F}" type="slidenum">
              <a:rPr lang="en-US" smtClean="0"/>
              <a:pPr/>
              <a:t>20</a:t>
            </a:fld>
            <a:endParaRPr lang="en-US"/>
          </a:p>
        </p:txBody>
      </p:sp>
    </p:spTree>
    <p:extLst>
      <p:ext uri="{BB962C8B-B14F-4D97-AF65-F5344CB8AC3E}">
        <p14:creationId xmlns:p14="http://schemas.microsoft.com/office/powerpoint/2010/main" val="3602684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will be all remote and already set up. They need to set up a network environment that will have various components, servers, and firewalls. We give them everything to install all the background.</a:t>
            </a:r>
          </a:p>
        </p:txBody>
      </p:sp>
      <p:sp>
        <p:nvSpPr>
          <p:cNvPr id="4" name="Slide Number Placeholder 3"/>
          <p:cNvSpPr>
            <a:spLocks noGrp="1"/>
          </p:cNvSpPr>
          <p:nvPr>
            <p:ph type="sldNum" sz="quarter" idx="5"/>
          </p:nvPr>
        </p:nvSpPr>
        <p:spPr/>
        <p:txBody>
          <a:bodyPr/>
          <a:lstStyle/>
          <a:p>
            <a:fld id="{24A6D18E-8B09-B24B-9169-4FC527B8D84F}" type="slidenum">
              <a:rPr lang="en-US" smtClean="0"/>
              <a:pPr/>
              <a:t>21</a:t>
            </a:fld>
            <a:endParaRPr lang="en-US"/>
          </a:p>
        </p:txBody>
      </p:sp>
    </p:spTree>
    <p:extLst>
      <p:ext uri="{BB962C8B-B14F-4D97-AF65-F5344CB8AC3E}">
        <p14:creationId xmlns:p14="http://schemas.microsoft.com/office/powerpoint/2010/main" val="86799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the school year we give them access to the IT Playground – it’s through the web, we provide the curriculum and the exercises, access to playground, everything they do is in the playground environment.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 whole team who is available to answer questions and deal with any issues that may come up.</a:t>
            </a:r>
          </a:p>
        </p:txBody>
      </p:sp>
      <p:sp>
        <p:nvSpPr>
          <p:cNvPr id="4" name="Slide Number Placeholder 3"/>
          <p:cNvSpPr>
            <a:spLocks noGrp="1"/>
          </p:cNvSpPr>
          <p:nvPr>
            <p:ph type="sldNum" sz="quarter" idx="5"/>
          </p:nvPr>
        </p:nvSpPr>
        <p:spPr/>
        <p:txBody>
          <a:bodyPr/>
          <a:lstStyle/>
          <a:p>
            <a:fld id="{24A6D18E-8B09-B24B-9169-4FC527B8D84F}" type="slidenum">
              <a:rPr lang="en-US" smtClean="0"/>
              <a:pPr/>
              <a:t>22</a:t>
            </a:fld>
            <a:endParaRPr lang="en-US"/>
          </a:p>
        </p:txBody>
      </p:sp>
    </p:spTree>
    <p:extLst>
      <p:ext uri="{BB962C8B-B14F-4D97-AF65-F5344CB8AC3E}">
        <p14:creationId xmlns:p14="http://schemas.microsoft.com/office/powerpoint/2010/main" val="2274982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Real Time Challenge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come to Ames to campus on Saturday for the IT-showcase – they’ll be asked to do some anomalies to keep them distracted and then the red team will come after them </a:t>
            </a:r>
          </a:p>
        </p:txBody>
      </p:sp>
      <p:sp>
        <p:nvSpPr>
          <p:cNvPr id="4" name="Slide Number Placeholder 3"/>
          <p:cNvSpPr>
            <a:spLocks noGrp="1"/>
          </p:cNvSpPr>
          <p:nvPr>
            <p:ph type="sldNum" sz="quarter" idx="5"/>
          </p:nvPr>
        </p:nvSpPr>
        <p:spPr/>
        <p:txBody>
          <a:bodyPr/>
          <a:lstStyle/>
          <a:p>
            <a:fld id="{24A6D18E-8B09-B24B-9169-4FC527B8D84F}" type="slidenum">
              <a:rPr lang="en-US" smtClean="0"/>
              <a:pPr/>
              <a:t>23</a:t>
            </a:fld>
            <a:endParaRPr lang="en-US"/>
          </a:p>
        </p:txBody>
      </p:sp>
    </p:spTree>
    <p:extLst>
      <p:ext uri="{BB962C8B-B14F-4D97-AF65-F5344CB8AC3E}">
        <p14:creationId xmlns:p14="http://schemas.microsoft.com/office/powerpoint/2010/main" val="3477367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Professionals and grad students are on the red team- the students need to try to detect them, repair the damage and then at the end write a report about it. They will get the hit points back if they are successful at detecting the red team’s attacks. We always tell them red is going to win but that’s why it’s fun!</a:t>
            </a:r>
          </a:p>
        </p:txBody>
      </p:sp>
      <p:sp>
        <p:nvSpPr>
          <p:cNvPr id="4" name="Slide Number Placeholder 3"/>
          <p:cNvSpPr>
            <a:spLocks noGrp="1"/>
          </p:cNvSpPr>
          <p:nvPr>
            <p:ph type="sldNum" sz="quarter" idx="5"/>
          </p:nvPr>
        </p:nvSpPr>
        <p:spPr/>
        <p:txBody>
          <a:bodyPr/>
          <a:lstStyle/>
          <a:p>
            <a:fld id="{24A6D18E-8B09-B24B-9169-4FC527B8D84F}" type="slidenum">
              <a:rPr lang="en-US" smtClean="0"/>
              <a:pPr/>
              <a:t>24</a:t>
            </a:fld>
            <a:endParaRPr lang="en-US"/>
          </a:p>
        </p:txBody>
      </p:sp>
    </p:spTree>
    <p:extLst>
      <p:ext uri="{BB962C8B-B14F-4D97-AF65-F5344CB8AC3E}">
        <p14:creationId xmlns:p14="http://schemas.microsoft.com/office/powerpoint/2010/main" val="3826593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you need to bring that day is your laptops.</a:t>
            </a:r>
          </a:p>
        </p:txBody>
      </p:sp>
      <p:sp>
        <p:nvSpPr>
          <p:cNvPr id="4" name="Slide Number Placeholder 3"/>
          <p:cNvSpPr>
            <a:spLocks noGrp="1"/>
          </p:cNvSpPr>
          <p:nvPr>
            <p:ph type="sldNum" sz="quarter" idx="5"/>
          </p:nvPr>
        </p:nvSpPr>
        <p:spPr/>
        <p:txBody>
          <a:bodyPr/>
          <a:lstStyle/>
          <a:p>
            <a:fld id="{24A6D18E-8B09-B24B-9169-4FC527B8D84F}" type="slidenum">
              <a:rPr lang="en-US" smtClean="0"/>
              <a:pPr/>
              <a:t>25</a:t>
            </a:fld>
            <a:endParaRPr lang="en-US"/>
          </a:p>
        </p:txBody>
      </p:sp>
    </p:spTree>
    <p:extLst>
      <p:ext uri="{BB962C8B-B14F-4D97-AF65-F5344CB8AC3E}">
        <p14:creationId xmlns:p14="http://schemas.microsoft.com/office/powerpoint/2010/main" val="3756217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you’d like more information about Innovate-IT, you can check out our website or our informational YouTube video. You are also welcome to contact us through email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innovate_it@iastate.edu</a:t>
            </a:r>
            <a:r>
              <a:rPr lang="en-US" sz="1800" dirty="0">
                <a:effectLst/>
                <a:latin typeface="Calibri" panose="020F0502020204030204" pitchFamily="34" charset="0"/>
                <a:ea typeface="Calibri" panose="020F0502020204030204" pitchFamily="34" charset="0"/>
                <a:cs typeface="Times New Roman" panose="02020603050405020304" pitchFamily="18" charset="0"/>
              </a:rPr>
              <a:t>. Thank you.</a:t>
            </a:r>
          </a:p>
        </p:txBody>
      </p:sp>
      <p:sp>
        <p:nvSpPr>
          <p:cNvPr id="4" name="Slide Number Placeholder 3"/>
          <p:cNvSpPr>
            <a:spLocks noGrp="1"/>
          </p:cNvSpPr>
          <p:nvPr>
            <p:ph type="sldNum" sz="quarter" idx="5"/>
          </p:nvPr>
        </p:nvSpPr>
        <p:spPr/>
        <p:txBody>
          <a:bodyPr/>
          <a:lstStyle/>
          <a:p>
            <a:fld id="{24A6D18E-8B09-B24B-9169-4FC527B8D84F}" type="slidenum">
              <a:rPr lang="en-US" smtClean="0"/>
              <a:pPr/>
              <a:t>26</a:t>
            </a:fld>
            <a:endParaRPr lang="en-US"/>
          </a:p>
        </p:txBody>
      </p:sp>
    </p:spTree>
    <p:extLst>
      <p:ext uri="{BB962C8B-B14F-4D97-AF65-F5344CB8AC3E}">
        <p14:creationId xmlns:p14="http://schemas.microsoft.com/office/powerpoint/2010/main" val="87205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there are lots of jobs available but not enough grads in IT – we utilize this program to build the pipeline.</a:t>
            </a:r>
          </a:p>
        </p:txBody>
      </p:sp>
      <p:sp>
        <p:nvSpPr>
          <p:cNvPr id="4" name="Slide Number Placeholder 3"/>
          <p:cNvSpPr>
            <a:spLocks noGrp="1"/>
          </p:cNvSpPr>
          <p:nvPr>
            <p:ph type="sldNum" sz="quarter" idx="5"/>
          </p:nvPr>
        </p:nvSpPr>
        <p:spPr/>
        <p:txBody>
          <a:bodyPr/>
          <a:lstStyle/>
          <a:p>
            <a:fld id="{24A6D18E-8B09-B24B-9169-4FC527B8D84F}" type="slidenum">
              <a:rPr lang="en-US" smtClean="0"/>
              <a:pPr/>
              <a:t>3</a:t>
            </a:fld>
            <a:endParaRPr lang="en-US"/>
          </a:p>
        </p:txBody>
      </p:sp>
    </p:spTree>
    <p:extLst>
      <p:ext uri="{BB962C8B-B14F-4D97-AF65-F5344CB8AC3E}">
        <p14:creationId xmlns:p14="http://schemas.microsoft.com/office/powerpoint/2010/main" val="278157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students will always have something to work towards – this program can be extracurricular, a  co-curricular club, or used in the classroom.</a:t>
            </a:r>
          </a:p>
        </p:txBody>
      </p:sp>
      <p:sp>
        <p:nvSpPr>
          <p:cNvPr id="4" name="Slide Number Placeholder 3"/>
          <p:cNvSpPr>
            <a:spLocks noGrp="1"/>
          </p:cNvSpPr>
          <p:nvPr>
            <p:ph type="sldNum" sz="quarter" idx="5"/>
          </p:nvPr>
        </p:nvSpPr>
        <p:spPr/>
        <p:txBody>
          <a:bodyPr/>
          <a:lstStyle/>
          <a:p>
            <a:fld id="{24A6D18E-8B09-B24B-9169-4FC527B8D84F}" type="slidenum">
              <a:rPr lang="en-US" smtClean="0"/>
              <a:pPr/>
              <a:t>4</a:t>
            </a:fld>
            <a:endParaRPr lang="en-US"/>
          </a:p>
        </p:txBody>
      </p:sp>
    </p:spTree>
    <p:extLst>
      <p:ext uri="{BB962C8B-B14F-4D97-AF65-F5344CB8AC3E}">
        <p14:creationId xmlns:p14="http://schemas.microsoft.com/office/powerpoint/2010/main" val="52586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motivation for this program is we want to increase the number of students interested in IT</a:t>
            </a:r>
          </a:p>
        </p:txBody>
      </p:sp>
      <p:sp>
        <p:nvSpPr>
          <p:cNvPr id="4" name="Slide Number Placeholder 3"/>
          <p:cNvSpPr>
            <a:spLocks noGrp="1"/>
          </p:cNvSpPr>
          <p:nvPr>
            <p:ph type="sldNum" sz="quarter" idx="5"/>
          </p:nvPr>
        </p:nvSpPr>
        <p:spPr/>
        <p:txBody>
          <a:bodyPr/>
          <a:lstStyle/>
          <a:p>
            <a:fld id="{24A6D18E-8B09-B24B-9169-4FC527B8D84F}" type="slidenum">
              <a:rPr lang="en-US" smtClean="0"/>
              <a:pPr/>
              <a:t>5</a:t>
            </a:fld>
            <a:endParaRPr lang="en-US"/>
          </a:p>
        </p:txBody>
      </p:sp>
    </p:spTree>
    <p:extLst>
      <p:ext uri="{BB962C8B-B14F-4D97-AF65-F5344CB8AC3E}">
        <p14:creationId xmlns:p14="http://schemas.microsoft.com/office/powerpoint/2010/main" val="56835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little history – It all started back in 2006 with some cybersecurity events: namely the cyber defense competitions, that led to discussions with TAI and those discussions led to IT-Adventures. IT-Adventures changed over the years but it always had cyber and robotics in it. In 2022 we renovated the program and rebranded to Innovate-IT. We wanted to create a new focus to allow freedom and creativity for the students. We brought back the very popular Game Design venue and changed up robotics to allow room for creativity. We used to use Lego Mindstorms but have now moved to the Hummingbird Kit which we will talk about later on. </a:t>
            </a:r>
          </a:p>
        </p:txBody>
      </p:sp>
      <p:sp>
        <p:nvSpPr>
          <p:cNvPr id="4" name="Slide Number Placeholder 3"/>
          <p:cNvSpPr>
            <a:spLocks noGrp="1"/>
          </p:cNvSpPr>
          <p:nvPr>
            <p:ph type="sldNum" sz="quarter" idx="5"/>
          </p:nvPr>
        </p:nvSpPr>
        <p:spPr/>
        <p:txBody>
          <a:bodyPr/>
          <a:lstStyle/>
          <a:p>
            <a:fld id="{24A6D18E-8B09-B24B-9169-4FC527B8D84F}" type="slidenum">
              <a:rPr lang="en-US" smtClean="0"/>
              <a:pPr/>
              <a:t>6</a:t>
            </a:fld>
            <a:endParaRPr lang="en-US"/>
          </a:p>
        </p:txBody>
      </p:sp>
    </p:spTree>
    <p:extLst>
      <p:ext uri="{BB962C8B-B14F-4D97-AF65-F5344CB8AC3E}">
        <p14:creationId xmlns:p14="http://schemas.microsoft.com/office/powerpoint/2010/main" val="2500086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it works</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You can register through the Scale-Up program if you wish but you do not have to use the scale up program to participate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InnovateIT</a:t>
            </a:r>
            <a:r>
              <a:rPr lang="en-US" sz="1800" dirty="0">
                <a:effectLst/>
                <a:latin typeface="Calibri" panose="020F0502020204030204" pitchFamily="34" charset="0"/>
                <a:ea typeface="Calibri" panose="020F0502020204030204" pitchFamily="34" charset="0"/>
                <a:cs typeface="Times New Roman" panose="02020603050405020304" pitchFamily="18" charset="0"/>
              </a:rPr>
              <a:t>. Clubs can work in any of the venues, you can do all 3, or 2 or 1, whatever your students are interested in.</a:t>
            </a:r>
            <a:r>
              <a:rPr lang="en-US" dirty="0">
                <a:effectLst/>
              </a:rPr>
              <a:t> </a:t>
            </a:r>
            <a:endParaRPr lang="en-US" dirty="0"/>
          </a:p>
        </p:txBody>
      </p:sp>
      <p:sp>
        <p:nvSpPr>
          <p:cNvPr id="4" name="Slide Number Placeholder 3"/>
          <p:cNvSpPr>
            <a:spLocks noGrp="1"/>
          </p:cNvSpPr>
          <p:nvPr>
            <p:ph type="sldNum" sz="quarter" idx="5"/>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186571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have access to resources for whichever venue you choose. We provide support – educational materials are available as well as contacting us with any problems you may have. We will also work with you to find a local IT mentor if needed. And robotics kits will come free with the scale-up program. We recommend 1 kit per 10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sstudents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24A6D18E-8B09-B24B-9169-4FC527B8D84F}" type="slidenum">
              <a:rPr lang="en-US" smtClean="0"/>
              <a:pPr/>
              <a:t>8</a:t>
            </a:fld>
            <a:endParaRPr lang="en-US"/>
          </a:p>
        </p:txBody>
      </p:sp>
    </p:spTree>
    <p:extLst>
      <p:ext uri="{BB962C8B-B14F-4D97-AF65-F5344CB8AC3E}">
        <p14:creationId xmlns:p14="http://schemas.microsoft.com/office/powerpoint/2010/main" val="358572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give you a roadmap for all venues – cyber playground, Unity, the hummingbird kit. And we will utilize Discord to interact. </a:t>
            </a:r>
          </a:p>
        </p:txBody>
      </p:sp>
      <p:sp>
        <p:nvSpPr>
          <p:cNvPr id="4" name="Slide Number Placeholder 3"/>
          <p:cNvSpPr>
            <a:spLocks noGrp="1"/>
          </p:cNvSpPr>
          <p:nvPr>
            <p:ph type="sldNum" sz="quarter" idx="5"/>
          </p:nvPr>
        </p:nvSpPr>
        <p:spPr/>
        <p:txBody>
          <a:bodyPr/>
          <a:lstStyle/>
          <a:p>
            <a:fld id="{24A6D18E-8B09-B24B-9169-4FC527B8D84F}" type="slidenum">
              <a:rPr lang="en-US" smtClean="0"/>
              <a:pPr/>
              <a:t>9</a:t>
            </a:fld>
            <a:endParaRPr lang="en-US"/>
          </a:p>
        </p:txBody>
      </p:sp>
    </p:spTree>
    <p:extLst>
      <p:ext uri="{BB962C8B-B14F-4D97-AF65-F5344CB8AC3E}">
        <p14:creationId xmlns:p14="http://schemas.microsoft.com/office/powerpoint/2010/main" val="127879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4633931"/>
            <a:ext cx="9144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sp>
        <p:nvSpPr>
          <p:cNvPr id="1035" name="Text Box 11"/>
          <p:cNvSpPr txBox="1">
            <a:spLocks noChangeArrowheads="1"/>
          </p:cNvSpPr>
          <p:nvPr/>
        </p:nvSpPr>
        <p:spPr bwMode="auto">
          <a:xfrm>
            <a:off x="212725" y="2616994"/>
            <a:ext cx="184666" cy="461665"/>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12" name="Picture 11" descr="ISU LEFT white.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81000" y="4788715"/>
            <a:ext cx="2396490" cy="197359"/>
          </a:xfrm>
          <a:prstGeom prst="rect">
            <a:avLst/>
          </a:prstGeom>
          <a:noFill/>
          <a:ln w="9525">
            <a:noFill/>
            <a:miter lim="800000"/>
            <a:headEnd/>
            <a:tailEnd/>
          </a:ln>
        </p:spPr>
      </p:pic>
      <p:sp>
        <p:nvSpPr>
          <p:cNvPr id="7" name="Text Placeholder 4"/>
          <p:cNvSpPr txBox="1">
            <a:spLocks/>
          </p:cNvSpPr>
          <p:nvPr userDrawn="1"/>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Tree>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l" rtl="0" eaLnBrk="1" fontAlgn="base" hangingPunct="1">
        <a:spcBef>
          <a:spcPct val="0"/>
        </a:spcBef>
        <a:spcAft>
          <a:spcPct val="0"/>
        </a:spcAft>
        <a:defRPr sz="3500">
          <a:solidFill>
            <a:srgbClr val="C8102E"/>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p:titleStyle>
    <p:body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hyperlink" Target="https://www.cyio.iastate.edu/innovate-it/"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www.cyio.iastate.edu/innovate-it/" TargetMode="External"/><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youtube.com/watch?v=g5IXFXVO1fg" TargetMode="External"/><Relationship Id="rId5" Type="http://schemas.openxmlformats.org/officeDocument/2006/relationships/hyperlink" Target="https://www.cyio.iastate.edu/innovate-it/" TargetMode="External"/><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Rectangle 5"/>
          <p:cNvSpPr/>
          <p:nvPr/>
        </p:nvSpPr>
        <p:spPr bwMode="auto">
          <a:xfrm>
            <a:off x="0" y="-6348"/>
            <a:ext cx="9144000" cy="5149848"/>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8102E"/>
              </a:solidFill>
              <a:effectLst/>
              <a:latin typeface="Times"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8600" y="6350"/>
            <a:ext cx="6656294" cy="5143500"/>
          </a:xfrm>
          <a:prstGeom prst="rect">
            <a:avLst/>
          </a:prstGeom>
        </p:spPr>
      </p:pic>
      <p:sp>
        <p:nvSpPr>
          <p:cNvPr id="8" name="TextBox 7"/>
          <p:cNvSpPr txBox="1"/>
          <p:nvPr/>
        </p:nvSpPr>
        <p:spPr>
          <a:xfrm>
            <a:off x="914400" y="2673350"/>
            <a:ext cx="6781800" cy="361637"/>
          </a:xfrm>
          <a:prstGeom prst="rect">
            <a:avLst/>
          </a:prstGeom>
          <a:noFill/>
        </p:spPr>
        <p:txBody>
          <a:bodyPr wrap="square" rtlCol="0">
            <a:spAutoFit/>
          </a:bodyPr>
          <a:lstStyle/>
          <a:p>
            <a:r>
              <a:rPr lang="en-US" sz="1750" b="1" dirty="0">
                <a:solidFill>
                  <a:schemeClr val="bg1"/>
                </a:solidFill>
                <a:latin typeface="Arial" panose="020B0604020202020204" pitchFamily="34" charset="0"/>
                <a:ea typeface="Univers 75 Black" charset="0"/>
                <a:cs typeface="Arial" panose="020B0604020202020204" pitchFamily="34" charset="0"/>
              </a:rPr>
              <a:t>Center for Cybersecurity Innovation &amp; Outreach</a:t>
            </a:r>
          </a:p>
        </p:txBody>
      </p:sp>
      <p:cxnSp>
        <p:nvCxnSpPr>
          <p:cNvPr id="22" name="Straight Connector 21"/>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cxnSp>
        <p:nvCxnSpPr>
          <p:cNvPr id="26" name="Straight Connector 25"/>
          <p:cNvCxnSpPr/>
          <p:nvPr/>
        </p:nvCxnSpPr>
        <p:spPr bwMode="auto">
          <a:xfrm>
            <a:off x="0" y="16827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2" name="TextBox 11"/>
          <p:cNvSpPr txBox="1"/>
          <p:nvPr/>
        </p:nvSpPr>
        <p:spPr>
          <a:xfrm>
            <a:off x="934453" y="3943350"/>
            <a:ext cx="7162800" cy="276999"/>
          </a:xfrm>
          <a:prstGeom prst="rect">
            <a:avLst/>
          </a:prstGeom>
          <a:noFill/>
        </p:spPr>
        <p:txBody>
          <a:bodyPr wrap="square" rtlCol="0">
            <a:spAutoFit/>
          </a:bodyPr>
          <a:lstStyle/>
          <a:p>
            <a:pPr fontAlgn="b"/>
            <a:r>
              <a:rPr lang="en-US" sz="1200" b="0" i="0" u="sng" strike="noStrike" dirty="0">
                <a:solidFill>
                  <a:srgbClr val="F2BF49"/>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cyio.iastate.edu</a:t>
            </a:r>
            <a:endParaRPr lang="en-US" sz="1600" i="1" dirty="0">
              <a:solidFill>
                <a:srgbClr val="F2BF49"/>
              </a:solidFill>
              <a:latin typeface="Arial" panose="020B0604020202020204" pitchFamily="34" charset="0"/>
              <a:ea typeface="Univers 55 Oblique"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FA40D37A-E70D-BAF6-4668-3D2DB159C28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746562659"/>
      </p:ext>
    </p:extLst>
  </p:cSld>
  <p:clrMapOvr>
    <a:masterClrMapping/>
  </p:clrMapOvr>
  <mc:AlternateContent xmlns:mc="http://schemas.openxmlformats.org/markup-compatibility/2006">
    <mc:Choice xmlns:p14="http://schemas.microsoft.com/office/powerpoint/2010/main" Requires="p14">
      <p:transition spd="slow" p14:dur="2000" advTm="9066"/>
    </mc:Choice>
    <mc:Fallback>
      <p:transition spd="slow" advTm="9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94814" y="583109"/>
            <a:ext cx="5105400" cy="461665"/>
          </a:xfrm>
          <a:prstGeom prst="rect">
            <a:avLst/>
          </a:prstGeom>
          <a:noFill/>
        </p:spPr>
        <p:txBody>
          <a:bodyPr wrap="square" lIns="91440" tIns="45720" rIns="91440" bIns="45720" rtlCol="0" anchor="t">
            <a:spAutoFit/>
          </a:bodyPr>
          <a:lstStyle/>
          <a:p>
            <a:r>
              <a:rPr lang="en-US" b="1" dirty="0">
                <a:solidFill>
                  <a:srgbClr val="C8102E"/>
                </a:solidFill>
                <a:latin typeface="Arial" panose="020B0604020202020204" pitchFamily="34" charset="0"/>
                <a:ea typeface="Univers 75 Black" charset="0"/>
                <a:cs typeface="Arial" panose="020B0604020202020204" pitchFamily="34" charset="0"/>
              </a:rPr>
              <a:t>IT-Showcase – a celebration of IT</a:t>
            </a:r>
            <a:endParaRPr lang="en-US" dirty="0">
              <a:solidFill>
                <a:srgbClr val="C8102E"/>
              </a:solidFill>
              <a:latin typeface="Arial" panose="020B0604020202020204" pitchFamily="34" charset="0"/>
              <a:cs typeface="Arial" panose="020B0604020202020204" pitchFamily="34" charset="0"/>
            </a:endParaRPr>
          </a:p>
        </p:txBody>
      </p:sp>
      <p:cxnSp>
        <p:nvCxnSpPr>
          <p:cNvPr id="13" name="Straight Connector 12"/>
          <p:cNvCxnSpPr/>
          <p:nvPr/>
        </p:nvCxnSpPr>
        <p:spPr bwMode="auto">
          <a:xfrm>
            <a:off x="3776094" y="1123950"/>
            <a:ext cx="4377306"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3166871" y="1103207"/>
            <a:ext cx="5977128" cy="3372077"/>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Capstone event for year-long inquiry: 1 day of fun and competitions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Company and college booths to help show there are IT jobs and educational opportunities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Great networking opportunities for students, teachers, and professionals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Three venues: Cyber, Game, Robotics competitions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FREE food </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Open to general public (parents/siblings)</a:t>
            </a:r>
          </a:p>
        </p:txBody>
      </p:sp>
      <p:sp>
        <p:nvSpPr>
          <p:cNvPr id="2" name="Rectangle 1"/>
          <p:cNvSpPr/>
          <p:nvPr/>
        </p:nvSpPr>
        <p:spPr bwMode="auto">
          <a:xfrm>
            <a:off x="0"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9B1F1B08-D3DB-B545-A4A2-BB120C2353E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F5A325B9-4490-274F-96FA-42BB2DB00BB5}"/>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4" name="Picture 3">
            <a:extLst>
              <a:ext uri="{FF2B5EF4-FFF2-40B4-BE49-F238E27FC236}">
                <a16:creationId xmlns:a16="http://schemas.microsoft.com/office/drawing/2014/main" id="{E37B9C96-E70C-F044-9370-3ACA5A5FF0B6}"/>
              </a:ext>
            </a:extLst>
          </p:cNvPr>
          <p:cNvPicPr>
            <a:picLocks noChangeAspect="1"/>
          </p:cNvPicPr>
          <p:nvPr/>
        </p:nvPicPr>
        <p:blipFill>
          <a:blip r:embed="rId5"/>
          <a:srcRect l="27778" r="27778"/>
          <a:stretch/>
        </p:blipFill>
        <p:spPr>
          <a:xfrm>
            <a:off x="1" y="0"/>
            <a:ext cx="3090672" cy="4636002"/>
          </a:xfrm>
          <a:prstGeom prst="rect">
            <a:avLst/>
          </a:prstGeom>
        </p:spPr>
      </p:pic>
      <p:pic>
        <p:nvPicPr>
          <p:cNvPr id="5" name="Audio 4">
            <a:hlinkClick r:id="" action="ppaction://media"/>
            <a:extLst>
              <a:ext uri="{FF2B5EF4-FFF2-40B4-BE49-F238E27FC236}">
                <a16:creationId xmlns:a16="http://schemas.microsoft.com/office/drawing/2014/main" id="{38B826F3-366A-D1CF-2C12-8BB19164C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833970143"/>
      </p:ext>
    </p:extLst>
  </p:cSld>
  <p:clrMapOvr>
    <a:masterClrMapping/>
  </p:clrMapOvr>
  <mc:AlternateContent xmlns:mc="http://schemas.openxmlformats.org/markup-compatibility/2006">
    <mc:Choice xmlns:p14="http://schemas.microsoft.com/office/powerpoint/2010/main" Requires="p14">
      <p:transition spd="slow" p14:dur="2000" advTm="37621"/>
    </mc:Choice>
    <mc:Fallback>
      <p:transition spd="slow" advTm="3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0916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IT-Showcase Venue Information</a:t>
            </a:r>
            <a:endParaRPr lang="en-US" sz="2800" dirty="0">
              <a:solidFill>
                <a:srgbClr val="C8102E"/>
              </a:solidFill>
              <a:latin typeface="Arial"/>
              <a:cs typeface="Arial"/>
            </a:endParaRPr>
          </a:p>
        </p:txBody>
      </p:sp>
      <p:sp>
        <p:nvSpPr>
          <p:cNvPr id="21" name="TextBox 20"/>
          <p:cNvSpPr txBox="1"/>
          <p:nvPr/>
        </p:nvSpPr>
        <p:spPr>
          <a:xfrm>
            <a:off x="381000" y="1043475"/>
            <a:ext cx="8382000" cy="3741409"/>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Each venue has two subcomponents that will be judged:  </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-primary competition (show off what you worked on all year)</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-real-time competition (challenges presented during the event)</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Each team is typically between 3 and 6 students</a:t>
            </a:r>
          </a:p>
          <a:p>
            <a:pPr>
              <a:lnSpc>
                <a:spcPct val="150000"/>
              </a:lnSpc>
              <a:spcBef>
                <a:spcPts val="0"/>
              </a:spcBef>
            </a:pPr>
            <a:r>
              <a:rPr lang="en-US" sz="1600" dirty="0">
                <a:solidFill>
                  <a:srgbClr val="7A6E67"/>
                </a:solidFill>
                <a:latin typeface="Times New Roman"/>
                <a:ea typeface="ITC Berkeley Oldstyle Medium" charset="0"/>
                <a:cs typeface="Times New Roman"/>
              </a:rPr>
              <a:t>	-Game design tends to be smaller and cyber and robotics tend to be bigger</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-Try to keep teams below 6 so students have opportunities to participate</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A club can have more than one team in a venue</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Clubs are encouraged to explore all venues even if you do not intend to compete in the venue</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A student may compete in only one venue during IT-Showcase</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a:p>
            <a:pPr>
              <a:lnSpc>
                <a:spcPct val="150000"/>
              </a:lnSpc>
              <a:spcBef>
                <a:spcPts val="0"/>
              </a:spcBef>
            </a:pP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D57B070D-6FF4-CA93-490F-295C9CE02E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549181893"/>
      </p:ext>
    </p:extLst>
  </p:cSld>
  <p:clrMapOvr>
    <a:masterClrMapping/>
  </p:clrMapOvr>
  <mc:AlternateContent xmlns:mc="http://schemas.openxmlformats.org/markup-compatibility/2006">
    <mc:Choice xmlns:p14="http://schemas.microsoft.com/office/powerpoint/2010/main" Requires="p14">
      <p:transition spd="slow" p14:dur="2000" advTm="25290"/>
    </mc:Choice>
    <mc:Fallback>
      <p:transition spd="slow" advTm="25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4520" y="583109"/>
            <a:ext cx="5231575"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Game Design: Resources</a:t>
            </a:r>
            <a:endParaRPr lang="en-US" sz="2800" dirty="0"/>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a:extLst>
              <a:ext uri="{FF2B5EF4-FFF2-40B4-BE49-F238E27FC236}">
                <a16:creationId xmlns:a16="http://schemas.microsoft.com/office/drawing/2014/main" id="{625405D6-2903-6646-BC76-436A43CA0D30}"/>
              </a:ext>
            </a:extLst>
          </p:cNvPr>
          <p:cNvPicPr>
            <a:picLocks noChangeAspect="1"/>
          </p:cNvPicPr>
          <p:nvPr/>
        </p:nvPicPr>
        <p:blipFill>
          <a:blip r:embed="rId5"/>
          <a:srcRect l="32865" r="32865"/>
          <a:stretch/>
        </p:blipFill>
        <p:spPr>
          <a:xfrm>
            <a:off x="6053328" y="0"/>
            <a:ext cx="3090672" cy="4636005"/>
          </a:xfrm>
          <a:prstGeom prst="rect">
            <a:avLst/>
          </a:prstGeom>
        </p:spPr>
      </p:pic>
      <p:sp>
        <p:nvSpPr>
          <p:cNvPr id="10" name="TextBox 9">
            <a:extLst>
              <a:ext uri="{FF2B5EF4-FFF2-40B4-BE49-F238E27FC236}">
                <a16:creationId xmlns:a16="http://schemas.microsoft.com/office/drawing/2014/main" id="{1D6072A7-7968-4E31-AB4B-72FFF404B0AF}"/>
              </a:ext>
            </a:extLst>
          </p:cNvPr>
          <p:cNvSpPr txBox="1"/>
          <p:nvPr/>
        </p:nvSpPr>
        <p:spPr>
          <a:xfrm>
            <a:off x="543439" y="1146440"/>
            <a:ext cx="5227561" cy="1894749"/>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You will need:</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-Computers to install and run Unity (LTS version)</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We provide:</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-Suggested exercises to use during the year</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-Links to resources and lesson plans</a:t>
            </a:r>
            <a:endParaRPr lang="en-US" dirty="0">
              <a:cs typeface="Times" charset="0"/>
            </a:endParaRPr>
          </a:p>
        </p:txBody>
      </p:sp>
      <p:pic>
        <p:nvPicPr>
          <p:cNvPr id="4" name="Audio 3">
            <a:hlinkClick r:id="" action="ppaction://media"/>
            <a:extLst>
              <a:ext uri="{FF2B5EF4-FFF2-40B4-BE49-F238E27FC236}">
                <a16:creationId xmlns:a16="http://schemas.microsoft.com/office/drawing/2014/main" id="{2CC4688A-B612-2BE3-3A5C-9B83C6A11D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075358950"/>
      </p:ext>
    </p:extLst>
  </p:cSld>
  <p:clrMapOvr>
    <a:masterClrMapping/>
  </p:clrMapOvr>
  <mc:AlternateContent xmlns:mc="http://schemas.openxmlformats.org/markup-compatibility/2006">
    <mc:Choice xmlns:p14="http://schemas.microsoft.com/office/powerpoint/2010/main" Requires="p14">
      <p:transition spd="slow" p14:dur="2000" advTm="14944"/>
    </mc:Choice>
    <mc:Fallback>
      <p:transition spd="slow" advTm="1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6863080" cy="954107"/>
          </a:xfrm>
          <a:prstGeom prst="rect">
            <a:avLst/>
          </a:prstGeom>
          <a:noFill/>
        </p:spPr>
        <p:txBody>
          <a:bodyPr wrap="square" lIns="91440" tIns="45720" rIns="91440" bIns="45720" rtlCol="0" anchor="t">
            <a:spAutoFit/>
          </a:bodyPr>
          <a:lstStyle/>
          <a:p>
            <a:r>
              <a:rPr lang="en-US" sz="2800" b="1" dirty="0">
                <a:solidFill>
                  <a:srgbClr val="C8102E"/>
                </a:solidFill>
                <a:latin typeface="Arial"/>
                <a:cs typeface="Segoe UI"/>
              </a:rPr>
              <a:t>Primary Challenge Game Design </a:t>
            </a:r>
            <a:endParaRPr lang="en-US" sz="2800" dirty="0">
              <a:latin typeface="Arial"/>
              <a:cs typeface="Times"/>
            </a:endParaRPr>
          </a:p>
          <a:p>
            <a:endParaRPr lang="en-US" sz="2800" b="1" dirty="0">
              <a:solidFill>
                <a:srgbClr val="C8102E"/>
              </a:solidFill>
              <a:latin typeface="Arial"/>
              <a:cs typeface="Arial"/>
            </a:endParaRPr>
          </a:p>
        </p:txBody>
      </p:sp>
      <p:sp>
        <p:nvSpPr>
          <p:cNvPr id="21" name="TextBox 20"/>
          <p:cNvSpPr txBox="1"/>
          <p:nvPr/>
        </p:nvSpPr>
        <p:spPr>
          <a:xfrm>
            <a:off x="604520" y="1383090"/>
            <a:ext cx="7701280" cy="2633413"/>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Each Game Design team will create an interactive game using the Unity Engine and C# coding language.</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Games will be judged based on their style, creativity, and the quality of mechanics and code.</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A theme and requirements will be announced in January preceding the competition.</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The teams bring the game to the competition for judges and guests at the competition to play.</a:t>
            </a:r>
            <a:endParaRPr lang="en-US" dirty="0"/>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281D2127-1719-4C68-E06E-86789C6F23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657959409"/>
      </p:ext>
    </p:extLst>
  </p:cSld>
  <p:clrMapOvr>
    <a:masterClrMapping/>
  </p:clrMapOvr>
  <mc:AlternateContent xmlns:mc="http://schemas.openxmlformats.org/markup-compatibility/2006">
    <mc:Choice xmlns:p14="http://schemas.microsoft.com/office/powerpoint/2010/main" Requires="p14">
      <p:transition spd="slow" p14:dur="2000" advTm="19424"/>
    </mc:Choice>
    <mc:Fallback>
      <p:transition spd="slow" advTm="1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68630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Real-Time Game Design</a:t>
            </a:r>
            <a:endParaRPr lang="en-US" sz="2800" dirty="0">
              <a:solidFill>
                <a:srgbClr val="C8102E"/>
              </a:solidFill>
              <a:latin typeface="Arial"/>
              <a:cs typeface="Arial"/>
            </a:endParaRPr>
          </a:p>
        </p:txBody>
      </p:sp>
      <p:sp>
        <p:nvSpPr>
          <p:cNvPr id="21" name="TextBox 20"/>
          <p:cNvSpPr txBox="1"/>
          <p:nvPr/>
        </p:nvSpPr>
        <p:spPr>
          <a:xfrm>
            <a:off x="604520" y="1383090"/>
            <a:ext cx="7701280" cy="3002745"/>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During the competition, the students on the Game Design team will be asked to design different types of games during the IT-Showcase.</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The details of these games are not known ahead of time but given during the competition.</a:t>
            </a: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cs typeface="Times New Roman"/>
              </a:rPr>
              <a:t>The team should produce a one-page quick start guide.</a:t>
            </a:r>
            <a:endParaRPr lang="en-US" sz="1600" dirty="0">
              <a:latin typeface="Times New Roman"/>
              <a:cs typeface="Times New Roman"/>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cs typeface="Times New Roman"/>
              </a:rPr>
              <a:t>The code should be documented and submitted along with the game.</a:t>
            </a:r>
            <a:endParaRPr lang="en-US" sz="1600" dirty="0">
              <a:latin typeface="Times New Roman"/>
              <a:cs typeface="Times New Roman"/>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cs typeface="Times New Roman"/>
              </a:rPr>
              <a:t>The team will be required to create a short presentation about their game to a judge/panel.</a:t>
            </a:r>
            <a:endParaRPr lang="en-US" dirty="0">
              <a:latin typeface="Times New Roman"/>
              <a:cs typeface="Times New Roman"/>
            </a:endParaRP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1247F39C-E647-4A19-D222-F1856BAFF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442777293"/>
      </p:ext>
    </p:extLst>
  </p:cSld>
  <p:clrMapOvr>
    <a:masterClrMapping/>
  </p:clrMapOvr>
  <mc:AlternateContent xmlns:mc="http://schemas.openxmlformats.org/markup-compatibility/2006">
    <mc:Choice xmlns:p14="http://schemas.microsoft.com/office/powerpoint/2010/main" Requires="p14">
      <p:transition spd="slow" p14:dur="2000" advTm="19989"/>
    </mc:Choice>
    <mc:Fallback>
      <p:transition spd="slow" advTm="1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IT-Showcase</a:t>
            </a:r>
            <a:endParaRPr lang="en-US" sz="2800" dirty="0">
              <a:solidFill>
                <a:srgbClr val="C8102E"/>
              </a:solidFill>
              <a:latin typeface="Arial" panose="020B0604020202020204" pitchFamily="34" charset="0"/>
              <a:cs typeface="Arial" panose="020B0604020202020204" pitchFamily="34" charset="0"/>
            </a:endParaRPr>
          </a:p>
        </p:txBody>
      </p:sp>
      <p:sp>
        <p:nvSpPr>
          <p:cNvPr id="21" name="TextBox 20"/>
          <p:cNvSpPr txBox="1"/>
          <p:nvPr/>
        </p:nvSpPr>
        <p:spPr>
          <a:xfrm>
            <a:off x="604520" y="1383090"/>
            <a:ext cx="7701280" cy="2633413"/>
          </a:xfrm>
          <a:prstGeom prst="rect">
            <a:avLst/>
          </a:prstGeom>
          <a:noFill/>
        </p:spPr>
        <p:txBody>
          <a:bodyPr wrap="square" rtlCol="0">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For each team you will need to bring:</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-Your primary challenge game</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 Computers to complete real time challenges with</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 Any physical materials needed for the presentation/game (controllers, posters)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We provide:</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 Challenges and Challenge Assets</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 On-site help</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1CEF2427-1E8D-01D6-0D56-91A9510DB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366517036"/>
      </p:ext>
    </p:extLst>
  </p:cSld>
  <p:clrMapOvr>
    <a:masterClrMapping/>
  </p:clrMapOvr>
  <mc:AlternateContent xmlns:mc="http://schemas.openxmlformats.org/markup-compatibility/2006">
    <mc:Choice xmlns:p14="http://schemas.microsoft.com/office/powerpoint/2010/main" Requires="p14">
      <p:transition spd="slow" p14:dur="2000" advTm="18282"/>
    </mc:Choice>
    <mc:Fallback>
      <p:transition spd="slow" advTm="1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4520"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cs typeface="Segoe UI"/>
              </a:rPr>
              <a:t>Robotics: Resources</a:t>
            </a:r>
            <a:endParaRPr lang="en-US" sz="2800" dirty="0">
              <a:latin typeface="Arial"/>
              <a:cs typeface="Segoe UI"/>
            </a:endParaRPr>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a:extLst>
              <a:ext uri="{FF2B5EF4-FFF2-40B4-BE49-F238E27FC236}">
                <a16:creationId xmlns:a16="http://schemas.microsoft.com/office/drawing/2014/main" id="{625405D6-2903-6646-BC76-436A43CA0D30}"/>
              </a:ext>
            </a:extLst>
          </p:cNvPr>
          <p:cNvPicPr>
            <a:picLocks noChangeAspect="1"/>
          </p:cNvPicPr>
          <p:nvPr/>
        </p:nvPicPr>
        <p:blipFill>
          <a:blip r:embed="rId5"/>
          <a:srcRect l="25000" r="25000"/>
          <a:stretch/>
        </p:blipFill>
        <p:spPr>
          <a:xfrm>
            <a:off x="6053328" y="0"/>
            <a:ext cx="3090672" cy="4636005"/>
          </a:xfrm>
          <a:prstGeom prst="rect">
            <a:avLst/>
          </a:prstGeom>
        </p:spPr>
      </p:pic>
      <p:sp>
        <p:nvSpPr>
          <p:cNvPr id="10" name="TextBox 9">
            <a:extLst>
              <a:ext uri="{FF2B5EF4-FFF2-40B4-BE49-F238E27FC236}">
                <a16:creationId xmlns:a16="http://schemas.microsoft.com/office/drawing/2014/main" id="{1D6072A7-7968-4E31-AB4B-72FFF404B0AF}"/>
              </a:ext>
            </a:extLst>
          </p:cNvPr>
          <p:cNvSpPr txBox="1"/>
          <p:nvPr/>
        </p:nvSpPr>
        <p:spPr>
          <a:xfrm>
            <a:off x="543439" y="1146440"/>
            <a:ext cx="5227561" cy="2592826"/>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You will need:</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-Computers to run Hummingbird Software</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-A Hummingbird Kit</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We provide:</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-Suggested exercises to use during the year</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Other resources</a:t>
            </a:r>
            <a:endParaRPr lang="en-US" dirty="0"/>
          </a:p>
          <a:p>
            <a:pPr marL="285750" indent="-285750">
              <a:lnSpc>
                <a:spcPct val="150000"/>
              </a:lnSpc>
              <a:spcBef>
                <a:spcPts val="0"/>
              </a:spcBef>
              <a:buFont typeface="Arial" panose="020B0604020202020204" pitchFamily="34" charset="0"/>
              <a:buChar char="•"/>
            </a:pPr>
            <a:endParaRPr lang="en-US" sz="1400" dirty="0">
              <a:solidFill>
                <a:srgbClr val="7A6E67"/>
              </a:solidFill>
              <a:latin typeface="Times New Roman"/>
              <a:ea typeface="ITC Berkeley Oldstyle Medium" charset="0"/>
              <a:cs typeface="Times New Roman"/>
            </a:endParaRPr>
          </a:p>
        </p:txBody>
      </p:sp>
      <p:pic>
        <p:nvPicPr>
          <p:cNvPr id="4" name="Audio 3">
            <a:hlinkClick r:id="" action="ppaction://media"/>
            <a:extLst>
              <a:ext uri="{FF2B5EF4-FFF2-40B4-BE49-F238E27FC236}">
                <a16:creationId xmlns:a16="http://schemas.microsoft.com/office/drawing/2014/main" id="{55345CBD-7DFD-5ED7-BABA-09DFE36D7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74343344"/>
      </p:ext>
    </p:extLst>
  </p:cSld>
  <p:clrMapOvr>
    <a:masterClrMapping/>
  </p:clrMapOvr>
  <mc:AlternateContent xmlns:mc="http://schemas.openxmlformats.org/markup-compatibility/2006">
    <mc:Choice xmlns:p14="http://schemas.microsoft.com/office/powerpoint/2010/main" Requires="p14">
      <p:transition spd="slow" p14:dur="2000" advTm="19829"/>
    </mc:Choice>
    <mc:Fallback>
      <p:transition spd="slow" advTm="1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Segoe UI"/>
              </a:rPr>
              <a:t>Primary Robotics Challenge</a:t>
            </a:r>
            <a:endParaRPr lang="en-US" dirty="0"/>
          </a:p>
        </p:txBody>
      </p:sp>
      <p:sp>
        <p:nvSpPr>
          <p:cNvPr id="21" name="TextBox 20"/>
          <p:cNvSpPr txBox="1"/>
          <p:nvPr/>
        </p:nvSpPr>
        <p:spPr>
          <a:xfrm>
            <a:off x="604520" y="1383090"/>
            <a:ext cx="7701280" cy="786754"/>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The Robotics team(s) for each IT-Club will design, build, and document a robot using the Hummingbird Kit.</a:t>
            </a:r>
            <a:endParaRPr lang="en-US" dirty="0"/>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7259FC47-F9F6-EA8F-235D-1596551AA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857133730"/>
      </p:ext>
    </p:extLst>
  </p:cSld>
  <p:clrMapOvr>
    <a:masterClrMapping/>
  </p:clrMapOvr>
  <mc:AlternateContent xmlns:mc="http://schemas.openxmlformats.org/markup-compatibility/2006">
    <mc:Choice xmlns:p14="http://schemas.microsoft.com/office/powerpoint/2010/main" Requires="p14">
      <p:transition spd="slow" p14:dur="2000" advTm="8448"/>
    </mc:Choice>
    <mc:Fallback>
      <p:transition spd="slow" advTm="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20619" y="564292"/>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cs typeface="Arial"/>
              </a:rPr>
              <a:t>Real-Time Robotics Design</a:t>
            </a:r>
            <a:endParaRPr lang="en-US" dirty="0"/>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descr="Student in robotics class testing vehicle on test track">
            <a:extLst>
              <a:ext uri="{FF2B5EF4-FFF2-40B4-BE49-F238E27FC236}">
                <a16:creationId xmlns:a16="http://schemas.microsoft.com/office/drawing/2014/main" id="{625405D6-2903-6646-BC76-436A43CA0D30}"/>
              </a:ext>
            </a:extLst>
          </p:cNvPr>
          <p:cNvPicPr>
            <a:picLocks noChangeAspect="1"/>
          </p:cNvPicPr>
          <p:nvPr/>
        </p:nvPicPr>
        <p:blipFill>
          <a:blip r:embed="rId5"/>
          <a:srcRect l="27783" r="27783"/>
          <a:stretch/>
        </p:blipFill>
        <p:spPr>
          <a:xfrm>
            <a:off x="6053328" y="0"/>
            <a:ext cx="3090672" cy="4636005"/>
          </a:xfrm>
          <a:prstGeom prst="rect">
            <a:avLst/>
          </a:prstGeom>
        </p:spPr>
      </p:pic>
      <p:sp>
        <p:nvSpPr>
          <p:cNvPr id="2" name="TextBox 1">
            <a:extLst>
              <a:ext uri="{FF2B5EF4-FFF2-40B4-BE49-F238E27FC236}">
                <a16:creationId xmlns:a16="http://schemas.microsoft.com/office/drawing/2014/main" id="{21CA286F-8247-9541-5A0B-AD972E5F190E}"/>
              </a:ext>
            </a:extLst>
          </p:cNvPr>
          <p:cNvSpPr txBox="1"/>
          <p:nvPr/>
        </p:nvSpPr>
        <p:spPr>
          <a:xfrm>
            <a:off x="749629" y="1328551"/>
            <a:ext cx="45645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7A6E67"/>
                </a:solidFill>
                <a:latin typeface="Times New Roman"/>
                <a:cs typeface="Times New Roman"/>
              </a:rPr>
              <a:t>New challenges using primary challenge robot</a:t>
            </a:r>
            <a:endParaRPr lang="en-US" sz="1600">
              <a:cs typeface="Times" charset="0"/>
            </a:endParaRPr>
          </a:p>
        </p:txBody>
      </p:sp>
      <p:pic>
        <p:nvPicPr>
          <p:cNvPr id="5" name="Audio 4">
            <a:hlinkClick r:id="" action="ppaction://media"/>
            <a:extLst>
              <a:ext uri="{FF2B5EF4-FFF2-40B4-BE49-F238E27FC236}">
                <a16:creationId xmlns:a16="http://schemas.microsoft.com/office/drawing/2014/main" id="{291C163A-642D-181D-B29B-1A4662167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292667217"/>
      </p:ext>
    </p:extLst>
  </p:cSld>
  <p:clrMapOvr>
    <a:masterClrMapping/>
  </p:clrMapOvr>
  <mc:AlternateContent xmlns:mc="http://schemas.openxmlformats.org/markup-compatibility/2006">
    <mc:Choice xmlns:p14="http://schemas.microsoft.com/office/powerpoint/2010/main" Requires="p14">
      <p:transition spd="slow" p14:dur="2000" advTm="8032"/>
    </mc:Choice>
    <mc:Fallback>
      <p:transition spd="slow" advTm="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IT-Showcase</a:t>
            </a:r>
            <a:endParaRPr lang="en-US" sz="2800" b="1" dirty="0">
              <a:solidFill>
                <a:srgbClr val="C8102E"/>
              </a:solidFill>
              <a:latin typeface="Arial" panose="020B0604020202020204" pitchFamily="34" charset="0"/>
              <a:ea typeface="Univers 75 Black" charset="0"/>
              <a:cs typeface="Arial" panose="020B0604020202020204" pitchFamily="34" charset="0"/>
            </a:endParaRPr>
          </a:p>
        </p:txBody>
      </p:sp>
      <p:sp>
        <p:nvSpPr>
          <p:cNvPr id="21" name="TextBox 20"/>
          <p:cNvSpPr txBox="1"/>
          <p:nvPr/>
        </p:nvSpPr>
        <p:spPr>
          <a:xfrm>
            <a:off x="604520" y="1383090"/>
            <a:ext cx="7701280" cy="1156086"/>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For each team you will need to bring:</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-Your Hummingbird Kit</a:t>
            </a:r>
          </a:p>
          <a:p>
            <a:pPr>
              <a:lnSpc>
                <a:spcPct val="150000"/>
              </a:lnSpc>
              <a:spcBef>
                <a:spcPts val="0"/>
              </a:spcBef>
            </a:pPr>
            <a:r>
              <a:rPr lang="en-US" sz="1600" dirty="0">
                <a:solidFill>
                  <a:srgbClr val="7A6E67"/>
                </a:solidFill>
                <a:latin typeface="Times New Roman"/>
                <a:ea typeface="ITC Berkeley Oldstyle Medium" charset="0"/>
                <a:cs typeface="Times New Roman"/>
              </a:rPr>
              <a:t>	-A laptop computer with software (You can bring more than one laptop)</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5300751F-1EFA-2DCA-0898-DE0B626E85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063519305"/>
      </p:ext>
    </p:extLst>
  </p:cSld>
  <p:clrMapOvr>
    <a:masterClrMapping/>
  </p:clrMapOvr>
  <mc:AlternateContent xmlns:mc="http://schemas.openxmlformats.org/markup-compatibility/2006">
    <mc:Choice xmlns:p14="http://schemas.microsoft.com/office/powerpoint/2010/main" Requires="p14">
      <p:transition spd="slow" p14:dur="2000" advTm="10261"/>
    </mc:Choice>
    <mc:Fallback>
      <p:transition spd="slow" advTm="1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a:off x="685800" y="1123950"/>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8" name="Rectangle 7">
            <a:extLst>
              <a:ext uri="{FF2B5EF4-FFF2-40B4-BE49-F238E27FC236}">
                <a16:creationId xmlns:a16="http://schemas.microsoft.com/office/drawing/2014/main" id="{D2650142-57EB-0E4E-B698-F63F962A2FD6}"/>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13" name="Text Placeholder 4">
            <a:extLst>
              <a:ext uri="{FF2B5EF4-FFF2-40B4-BE49-F238E27FC236}">
                <a16:creationId xmlns:a16="http://schemas.microsoft.com/office/drawing/2014/main" id="{04E8A2E5-ECAB-B945-BE0C-644D0C1EA88D}"/>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descr="Logo, company name&#10;&#10;Description automatically generated">
            <a:extLst>
              <a:ext uri="{FF2B5EF4-FFF2-40B4-BE49-F238E27FC236}">
                <a16:creationId xmlns:a16="http://schemas.microsoft.com/office/drawing/2014/main" id="{6A317D0E-776C-49BA-88AF-AF6C8B95DA8F}"/>
              </a:ext>
            </a:extLst>
          </p:cNvPr>
          <p:cNvPicPr>
            <a:picLocks noChangeAspect="1"/>
          </p:cNvPicPr>
          <p:nvPr/>
        </p:nvPicPr>
        <p:blipFill rotWithShape="1">
          <a:blip r:embed="rId5"/>
          <a:srcRect t="28533" b="33679"/>
          <a:stretch/>
        </p:blipFill>
        <p:spPr>
          <a:xfrm>
            <a:off x="2309294" y="1232312"/>
            <a:ext cx="4436347" cy="1676397"/>
          </a:xfrm>
          <a:prstGeom prst="rect">
            <a:avLst/>
          </a:prstGeom>
        </p:spPr>
      </p:pic>
      <p:sp>
        <p:nvSpPr>
          <p:cNvPr id="2" name="TextBox 1">
            <a:extLst>
              <a:ext uri="{FF2B5EF4-FFF2-40B4-BE49-F238E27FC236}">
                <a16:creationId xmlns:a16="http://schemas.microsoft.com/office/drawing/2014/main" id="{15163D73-5282-190F-2640-A581A4B88265}"/>
              </a:ext>
            </a:extLst>
          </p:cNvPr>
          <p:cNvSpPr txBox="1"/>
          <p:nvPr/>
        </p:nvSpPr>
        <p:spPr>
          <a:xfrm>
            <a:off x="685800" y="430480"/>
            <a:ext cx="77723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C00000"/>
                </a:solidFill>
                <a:latin typeface="Arial" panose="020B0604020202020204" pitchFamily="34" charset="0"/>
                <a:cs typeface="Arial" panose="020B0604020202020204" pitchFamily="34" charset="0"/>
              </a:rPr>
              <a:t>What is Innovate-IT? What is IT-Showcase?</a:t>
            </a:r>
          </a:p>
        </p:txBody>
      </p:sp>
      <p:sp>
        <p:nvSpPr>
          <p:cNvPr id="4" name="TextBox 3">
            <a:extLst>
              <a:ext uri="{FF2B5EF4-FFF2-40B4-BE49-F238E27FC236}">
                <a16:creationId xmlns:a16="http://schemas.microsoft.com/office/drawing/2014/main" id="{A8E76B14-FAEC-479D-1A3C-9585FC830528}"/>
              </a:ext>
            </a:extLst>
          </p:cNvPr>
          <p:cNvSpPr txBox="1"/>
          <p:nvPr/>
        </p:nvSpPr>
        <p:spPr>
          <a:xfrm>
            <a:off x="533399" y="3339962"/>
            <a:ext cx="8077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lumMod val="50000"/>
                  </a:schemeClr>
                </a:solidFill>
                <a:latin typeface="Times New Roman" panose="02020603050405020304" pitchFamily="18" charset="0"/>
                <a:cs typeface="Times New Roman" panose="02020603050405020304" pitchFamily="18" charset="0"/>
              </a:rPr>
              <a:t>AND….</a:t>
            </a:r>
          </a:p>
          <a:p>
            <a:pPr algn="ctr"/>
            <a:r>
              <a:rPr lang="en-US" dirty="0">
                <a:solidFill>
                  <a:schemeClr val="bg1">
                    <a:lumMod val="50000"/>
                  </a:schemeClr>
                </a:solidFill>
                <a:latin typeface="Times New Roman" panose="02020603050405020304" pitchFamily="18" charset="0"/>
                <a:cs typeface="Times New Roman" panose="02020603050405020304" pitchFamily="18" charset="0"/>
              </a:rPr>
              <a:t>Why did we choose to work on this program?</a:t>
            </a:r>
          </a:p>
        </p:txBody>
      </p:sp>
      <p:pic>
        <p:nvPicPr>
          <p:cNvPr id="7" name="Audio 6">
            <a:hlinkClick r:id="" action="ppaction://media"/>
            <a:extLst>
              <a:ext uri="{FF2B5EF4-FFF2-40B4-BE49-F238E27FC236}">
                <a16:creationId xmlns:a16="http://schemas.microsoft.com/office/drawing/2014/main" id="{16F0FEC9-EB58-6CEA-0B71-3CCDD6498C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593002056"/>
      </p:ext>
    </p:extLst>
  </p:cSld>
  <p:clrMapOvr>
    <a:masterClrMapping/>
  </p:clrMapOvr>
  <mc:AlternateContent xmlns:mc="http://schemas.openxmlformats.org/markup-compatibility/2006">
    <mc:Choice xmlns:p14="http://schemas.microsoft.com/office/powerpoint/2010/main" Requires="p14">
      <p:transition spd="slow" p14:dur="2000" advTm="24320"/>
    </mc:Choice>
    <mc:Fallback>
      <p:transition spd="slow" advTm="2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4520"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Segoe UI"/>
              </a:rPr>
              <a:t>Cyber Defense: Resources</a:t>
            </a:r>
            <a:endParaRPr lang="en-US" sz="2800" dirty="0">
              <a:latin typeface="Arial"/>
            </a:endParaRPr>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a:extLst>
              <a:ext uri="{FF2B5EF4-FFF2-40B4-BE49-F238E27FC236}">
                <a16:creationId xmlns:a16="http://schemas.microsoft.com/office/drawing/2014/main" id="{625405D6-2903-6646-BC76-436A43CA0D30}"/>
              </a:ext>
            </a:extLst>
          </p:cNvPr>
          <p:cNvPicPr>
            <a:picLocks noChangeAspect="1"/>
          </p:cNvPicPr>
          <p:nvPr/>
        </p:nvPicPr>
        <p:blipFill>
          <a:blip r:embed="rId5"/>
          <a:srcRect l="25362" r="25362"/>
          <a:stretch/>
        </p:blipFill>
        <p:spPr>
          <a:xfrm>
            <a:off x="6053328" y="0"/>
            <a:ext cx="3090672" cy="4636005"/>
          </a:xfrm>
          <a:prstGeom prst="rect">
            <a:avLst/>
          </a:prstGeom>
        </p:spPr>
      </p:pic>
      <p:sp>
        <p:nvSpPr>
          <p:cNvPr id="10" name="TextBox 9">
            <a:extLst>
              <a:ext uri="{FF2B5EF4-FFF2-40B4-BE49-F238E27FC236}">
                <a16:creationId xmlns:a16="http://schemas.microsoft.com/office/drawing/2014/main" id="{1D6072A7-7968-4E31-AB4B-72FFF404B0AF}"/>
              </a:ext>
            </a:extLst>
          </p:cNvPr>
          <p:cNvSpPr txBox="1"/>
          <p:nvPr/>
        </p:nvSpPr>
        <p:spPr>
          <a:xfrm>
            <a:off x="543439" y="1146440"/>
            <a:ext cx="5227561" cy="2633413"/>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You will need:</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-Computers to run access to the IT-Playground </a:t>
            </a:r>
            <a:endParaRPr lang="en-US" sz="1600" dirty="0">
              <a:solidFill>
                <a:srgbClr val="000000"/>
              </a:solidFill>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(access is via remote desktop)</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We provide:</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-Cyber curriculum</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-Suggested exercises to use during the year</a:t>
            </a:r>
            <a:endParaRPr lang="en-US" sz="1600" dirty="0">
              <a:latin typeface="Times"/>
              <a:ea typeface="ITC Berkeley Oldstyle Medium" charset="0"/>
              <a:cs typeface="Times"/>
            </a:endParaRPr>
          </a:p>
          <a:p>
            <a:pPr>
              <a:lnSpc>
                <a:spcPct val="150000"/>
              </a:lnSpc>
              <a:spcBef>
                <a:spcPts val="0"/>
              </a:spcBef>
            </a:pPr>
            <a:r>
              <a:rPr lang="en-US" sz="1600" dirty="0">
                <a:solidFill>
                  <a:srgbClr val="7A6E67"/>
                </a:solidFill>
                <a:latin typeface="Times New Roman"/>
                <a:ea typeface="ITC Berkeley Oldstyle Medium" charset="0"/>
                <a:cs typeface="Times New Roman"/>
              </a:rPr>
              <a:t>           -Access to a playground to run experiments</a:t>
            </a:r>
            <a:endParaRPr lang="en-US" dirty="0">
              <a:cs typeface="Times" charset="0"/>
            </a:endParaRPr>
          </a:p>
        </p:txBody>
      </p:sp>
      <p:pic>
        <p:nvPicPr>
          <p:cNvPr id="4" name="Audio 3">
            <a:hlinkClick r:id="" action="ppaction://media"/>
            <a:extLst>
              <a:ext uri="{FF2B5EF4-FFF2-40B4-BE49-F238E27FC236}">
                <a16:creationId xmlns:a16="http://schemas.microsoft.com/office/drawing/2014/main" id="{0FDA34A0-1303-197A-1937-84849DCCC7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587962288"/>
      </p:ext>
    </p:extLst>
  </p:cSld>
  <p:clrMapOvr>
    <a:masterClrMapping/>
  </p:clrMapOvr>
  <mc:AlternateContent xmlns:mc="http://schemas.openxmlformats.org/markup-compatibility/2006">
    <mc:Choice xmlns:p14="http://schemas.microsoft.com/office/powerpoint/2010/main" Requires="p14">
      <p:transition spd="slow" p14:dur="2000" advTm="18570"/>
    </mc:Choice>
    <mc:Fallback>
      <p:transition spd="slow" advTm="1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Segoe UI"/>
              </a:rPr>
              <a:t>Primary Cyber Defense Challenge</a:t>
            </a:r>
            <a:endParaRPr lang="en-US" dirty="0"/>
          </a:p>
        </p:txBody>
      </p:sp>
      <p:sp>
        <p:nvSpPr>
          <p:cNvPr id="21" name="TextBox 20"/>
          <p:cNvSpPr txBox="1"/>
          <p:nvPr/>
        </p:nvSpPr>
        <p:spPr>
          <a:xfrm>
            <a:off x="604520" y="1244725"/>
            <a:ext cx="7701280" cy="1156086"/>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You are Blue Team playing the role of IT security staff.</a:t>
            </a:r>
            <a:endParaRPr lang="en-US" sz="1600" dirty="0">
              <a:latin typeface="Times"/>
              <a:ea typeface="ITC Berkeley Oldstyle Medium" charset="0"/>
              <a:cs typeface="Times"/>
            </a:endParaRPr>
          </a:p>
          <a:p>
            <a:pPr marL="285750" indent="-285750">
              <a:lnSpc>
                <a:spcPct val="150000"/>
              </a:lnSpc>
              <a:spcBef>
                <a:spcPts val="0"/>
              </a:spcBef>
              <a:buFont typeface="Arial,Sans-Serif" panose="020B0604020202020204" pitchFamily="34" charset="0"/>
              <a:buChar char="•"/>
            </a:pPr>
            <a:r>
              <a:rPr lang="en-US" sz="1600" dirty="0">
                <a:solidFill>
                  <a:srgbClr val="7A6E67"/>
                </a:solidFill>
                <a:latin typeface="Times New Roman"/>
                <a:ea typeface="ITC Berkeley Oldstyle Medium" charset="0"/>
                <a:cs typeface="Times New Roman"/>
              </a:rPr>
              <a:t>About one month before IT-Showcase remotely connect to ISEAGE and setup rack of computers as your network.</a:t>
            </a:r>
            <a:endParaRPr lang="en-US" dirty="0"/>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9B0176F1-5F8C-5718-D9A7-017313EDB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52402227"/>
      </p:ext>
    </p:extLst>
  </p:cSld>
  <p:clrMapOvr>
    <a:masterClrMapping/>
  </p:clrMapOvr>
  <mc:AlternateContent xmlns:mc="http://schemas.openxmlformats.org/markup-compatibility/2006">
    <mc:Choice xmlns:p14="http://schemas.microsoft.com/office/powerpoint/2010/main" Requires="p14">
      <p:transition spd="slow" p14:dur="2000" advTm="15605"/>
    </mc:Choice>
    <mc:Fallback>
      <p:transition spd="slow" advTm="1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430887"/>
          </a:xfrm>
          <a:prstGeom prst="rect">
            <a:avLst/>
          </a:prstGeom>
          <a:noFill/>
        </p:spPr>
        <p:txBody>
          <a:bodyPr wrap="square" lIns="91440" tIns="45720" rIns="91440" bIns="45720" rtlCol="0" anchor="t">
            <a:spAutoFit/>
          </a:bodyPr>
          <a:lstStyle/>
          <a:p>
            <a:r>
              <a:rPr lang="en-US" sz="2200" b="1" dirty="0">
                <a:solidFill>
                  <a:srgbClr val="C8102E"/>
                </a:solidFill>
                <a:latin typeface="Arial"/>
                <a:ea typeface="Univers 75 Black" charset="0"/>
                <a:cs typeface="Arial"/>
              </a:rPr>
              <a:t>Cyber Defense Primary Challenge, Cont.</a:t>
            </a:r>
          </a:p>
        </p:txBody>
      </p:sp>
      <p:sp>
        <p:nvSpPr>
          <p:cNvPr id="21" name="TextBox 20"/>
          <p:cNvSpPr txBox="1"/>
          <p:nvPr/>
        </p:nvSpPr>
        <p:spPr>
          <a:xfrm>
            <a:off x="604520" y="1155224"/>
            <a:ext cx="7701280" cy="3372077"/>
          </a:xfrm>
          <a:prstGeom prst="rect">
            <a:avLst/>
          </a:prstGeom>
          <a:noFill/>
        </p:spPr>
        <p:txBody>
          <a:bodyPr wrap="square" rtlCol="0">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Setup servers such as:</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-Domain Name Server (DNS)</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-Mail server (SMTP and POP/IMAP)</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-File sharing server (FTP)</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-Remote programming environment</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-Web server (many times Apache running PHP)</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-End user box (Windows XP or Vista)</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-Firewall (</a:t>
            </a:r>
            <a:r>
              <a:rPr lang="en-US" sz="1600" dirty="0" err="1">
                <a:solidFill>
                  <a:srgbClr val="7A6E67"/>
                </a:solidFill>
                <a:latin typeface="Times New Roman" panose="02020603050405020304" pitchFamily="18" charset="0"/>
                <a:ea typeface="ITC Berkeley Oldstyle Medium" charset="0"/>
                <a:cs typeface="Times New Roman" panose="02020603050405020304" pitchFamily="18" charset="0"/>
              </a:rPr>
              <a:t>pfSense</a:t>
            </a: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Chat room available for help for that one month setup time</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4BBA3623-057C-68C7-B553-E1C524731A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205737841"/>
      </p:ext>
    </p:extLst>
  </p:cSld>
  <p:clrMapOvr>
    <a:masterClrMapping/>
  </p:clrMapOvr>
  <mc:AlternateContent xmlns:mc="http://schemas.openxmlformats.org/markup-compatibility/2006">
    <mc:Choice xmlns:p14="http://schemas.microsoft.com/office/powerpoint/2010/main" Requires="p14">
      <p:transition spd="slow" p14:dur="2000" advTm="22474"/>
    </mc:Choice>
    <mc:Fallback>
      <p:transition spd="slow" advTm="2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Real-Time Cyber Defense</a:t>
            </a:r>
          </a:p>
        </p:txBody>
      </p:sp>
      <p:sp>
        <p:nvSpPr>
          <p:cNvPr id="21" name="TextBox 20"/>
          <p:cNvSpPr txBox="1"/>
          <p:nvPr/>
        </p:nvSpPr>
        <p:spPr>
          <a:xfrm>
            <a:off x="604520" y="1244725"/>
            <a:ext cx="7701280" cy="1894749"/>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During the competition, you will be given tasks to complete during a brief interval such as one hour.</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These are called anomalies and can be caused by the Green Team (people playing the role of your end users in your network) or by the White Team (judges).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The details of the tasks are not known ahead of time, but given during the competition.</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11E27FA8-4F6B-E2CB-9EC7-0C10598A7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213630062"/>
      </p:ext>
    </p:extLst>
  </p:cSld>
  <p:clrMapOvr>
    <a:masterClrMapping/>
  </p:clrMapOvr>
  <mc:AlternateContent xmlns:mc="http://schemas.openxmlformats.org/markup-compatibility/2006">
    <mc:Choice xmlns:p14="http://schemas.microsoft.com/office/powerpoint/2010/main" Requires="p14">
      <p:transition spd="slow" p14:dur="2000" advTm="18944"/>
    </mc:Choice>
    <mc:Fallback>
      <p:transition spd="slow" advTm="1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5488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Red Team Also Real-Time</a:t>
            </a:r>
          </a:p>
        </p:txBody>
      </p:sp>
      <p:sp>
        <p:nvSpPr>
          <p:cNvPr id="21" name="TextBox 20"/>
          <p:cNvSpPr txBox="1"/>
          <p:nvPr/>
        </p:nvSpPr>
        <p:spPr>
          <a:xfrm>
            <a:off x="604520" y="1244725"/>
            <a:ext cx="7701280" cy="1525418"/>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Red Team is the group of IT professionals and graduate students who play the role of hackers in the competition.</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They will break into your network and you have to repair the damage and figure out how to keep them from using the same flaw to break in again.</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4C208EDF-FC6F-E905-2DB2-1DEF63838B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152341528"/>
      </p:ext>
    </p:extLst>
  </p:cSld>
  <p:clrMapOvr>
    <a:masterClrMapping/>
  </p:clrMapOvr>
  <mc:AlternateContent xmlns:mc="http://schemas.openxmlformats.org/markup-compatibility/2006">
    <mc:Choice xmlns:p14="http://schemas.microsoft.com/office/powerpoint/2010/main" Requires="p14">
      <p:transition spd="slow" p14:dur="2000" advTm="20469"/>
    </mc:Choice>
    <mc:Fallback>
      <p:transition spd="slow" advTm="2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724408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IT-Showcase</a:t>
            </a:r>
            <a:endParaRPr lang="en-US" sz="2800" dirty="0">
              <a:solidFill>
                <a:srgbClr val="C8102E"/>
              </a:solidFill>
              <a:latin typeface="Arial" panose="020B0604020202020204" pitchFamily="34" charset="0"/>
              <a:cs typeface="Arial" panose="020B0604020202020204" pitchFamily="34" charset="0"/>
            </a:endParaRPr>
          </a:p>
        </p:txBody>
      </p:sp>
      <p:sp>
        <p:nvSpPr>
          <p:cNvPr id="21" name="TextBox 20"/>
          <p:cNvSpPr txBox="1"/>
          <p:nvPr/>
        </p:nvSpPr>
        <p:spPr>
          <a:xfrm>
            <a:off x="604520" y="1383090"/>
            <a:ext cx="7701280" cy="786754"/>
          </a:xfrm>
          <a:prstGeom prst="rect">
            <a:avLst/>
          </a:prstGeom>
          <a:noFill/>
        </p:spPr>
        <p:txBody>
          <a:bodyPr wrap="square" rtlCol="0">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For each team you will need to bring:</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-A laptop computer (You should bring more than one laptop)</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A054A8FB-4549-10C4-47E5-A3F2528F68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77977415"/>
      </p:ext>
    </p:extLst>
  </p:cSld>
  <p:clrMapOvr>
    <a:masterClrMapping/>
  </p:clrMapOvr>
  <mc:AlternateContent xmlns:mc="http://schemas.openxmlformats.org/markup-compatibility/2006">
    <mc:Choice xmlns:p14="http://schemas.microsoft.com/office/powerpoint/2010/main" Requires="p14">
      <p:transition spd="slow" p14:dur="2000" advTm="6784"/>
    </mc:Choice>
    <mc:Fallback>
      <p:transition spd="slow" advTm="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Check It Out</a:t>
            </a:r>
            <a:endParaRPr lang="en-US" sz="2800" dirty="0">
              <a:solidFill>
                <a:srgbClr val="C8102E"/>
              </a:solidFill>
              <a:latin typeface="Arial"/>
              <a:cs typeface="Arial"/>
            </a:endParaRPr>
          </a:p>
        </p:txBody>
      </p:sp>
      <p:sp>
        <p:nvSpPr>
          <p:cNvPr id="21" name="TextBox 20"/>
          <p:cNvSpPr txBox="1"/>
          <p:nvPr/>
        </p:nvSpPr>
        <p:spPr>
          <a:xfrm>
            <a:off x="604520" y="1383090"/>
            <a:ext cx="7701280" cy="786754"/>
          </a:xfrm>
          <a:prstGeom prst="rect">
            <a:avLst/>
          </a:prstGeom>
          <a:noFill/>
        </p:spPr>
        <p:txBody>
          <a:bodyPr wrap="square" rtlCol="0">
            <a:spAutoFit/>
          </a:bodyPr>
          <a:lstStyle/>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Visit our website at </a:t>
            </a: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hlinkClick r:id="rId5"/>
              </a:rPr>
              <a:t>https://www.cyio.iastate.edu/innovate-it </a:t>
            </a: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for more information or check out our </a:t>
            </a: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hlinkClick r:id="rId6"/>
              </a:rPr>
              <a:t>informative video </a:t>
            </a: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on YouTube.</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9" name="Picture 6" descr="005">
            <a:extLst>
              <a:ext uri="{FF2B5EF4-FFF2-40B4-BE49-F238E27FC236}">
                <a16:creationId xmlns:a16="http://schemas.microsoft.com/office/drawing/2014/main" id="{5EB32EC9-2262-4268-A32C-1C5B35492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2498" y="2313462"/>
            <a:ext cx="277812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5667BF-0B62-8D34-0A78-51F372C63FA6}"/>
              </a:ext>
            </a:extLst>
          </p:cNvPr>
          <p:cNvSpPr txBox="1"/>
          <p:nvPr/>
        </p:nvSpPr>
        <p:spPr>
          <a:xfrm>
            <a:off x="601187" y="2501239"/>
            <a:ext cx="4200895"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pPr>
            <a:r>
              <a:rPr lang="en-US" sz="2000" b="1" dirty="0">
                <a:solidFill>
                  <a:srgbClr val="C8102E"/>
                </a:solidFill>
                <a:latin typeface="Arial"/>
                <a:cs typeface="Times"/>
              </a:rPr>
              <a:t>Contact Us</a:t>
            </a:r>
            <a:endParaRPr lang="en-US" sz="2000" dirty="0">
              <a:latin typeface="Arial"/>
              <a:cs typeface="Times"/>
            </a:endParaRPr>
          </a:p>
          <a:p>
            <a:pPr>
              <a:spcBef>
                <a:spcPts val="0"/>
              </a:spcBef>
            </a:pPr>
            <a:endParaRPr lang="en-US" sz="2000" b="1" dirty="0">
              <a:solidFill>
                <a:srgbClr val="C8102E"/>
              </a:solidFill>
              <a:latin typeface="Arial"/>
              <a:cs typeface="Times"/>
            </a:endParaRPr>
          </a:p>
          <a:p>
            <a:pPr>
              <a:spcBef>
                <a:spcPts val="0"/>
              </a:spcBef>
            </a:pPr>
            <a:r>
              <a:rPr lang="en-US" sz="1600" dirty="0">
                <a:solidFill>
                  <a:srgbClr val="6E6259"/>
                </a:solidFill>
                <a:latin typeface="Times"/>
                <a:cs typeface="Times"/>
              </a:rPr>
              <a:t>innovate_it@iastate.edu</a:t>
            </a:r>
          </a:p>
          <a:p>
            <a:pPr>
              <a:spcBef>
                <a:spcPts val="0"/>
              </a:spcBef>
            </a:pPr>
            <a:endParaRPr lang="en-US" sz="2000" dirty="0">
              <a:solidFill>
                <a:schemeClr val="bg1">
                  <a:lumMod val="50000"/>
                </a:schemeClr>
              </a:solidFill>
              <a:latin typeface="Times"/>
              <a:cs typeface="Times"/>
            </a:endParaRPr>
          </a:p>
          <a:p>
            <a:pPr>
              <a:lnSpc>
                <a:spcPct val="150000"/>
              </a:lnSpc>
              <a:spcBef>
                <a:spcPts val="0"/>
              </a:spcBef>
            </a:pPr>
            <a:r>
              <a:rPr lang="en-US" sz="1600" dirty="0">
                <a:solidFill>
                  <a:srgbClr val="7A6E67"/>
                </a:solidFill>
                <a:latin typeface="Times"/>
                <a:cs typeface="Times"/>
                <a:hlinkClick r:id="rId8"/>
              </a:rPr>
              <a:t>www.cyio.iastate.edu/innovate-it/</a:t>
            </a:r>
            <a:endParaRPr lang="en-US" sz="1600" dirty="0">
              <a:latin typeface="Times"/>
              <a:cs typeface="Times"/>
              <a:hlinkClick r:id="rId8"/>
            </a:endParaRPr>
          </a:p>
          <a:p>
            <a:pPr algn="l"/>
            <a:endParaRPr lang="en-US" sz="2000" dirty="0">
              <a:cs typeface="Times"/>
            </a:endParaRPr>
          </a:p>
        </p:txBody>
      </p:sp>
      <p:pic>
        <p:nvPicPr>
          <p:cNvPr id="5" name="Audio 4">
            <a:hlinkClick r:id="" action="ppaction://media"/>
            <a:extLst>
              <a:ext uri="{FF2B5EF4-FFF2-40B4-BE49-F238E27FC236}">
                <a16:creationId xmlns:a16="http://schemas.microsoft.com/office/drawing/2014/main" id="{006BB22B-B004-A17C-B8D4-206BE4422E3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927486274"/>
      </p:ext>
    </p:extLst>
  </p:cSld>
  <p:clrMapOvr>
    <a:masterClrMapping/>
  </p:clrMapOvr>
  <mc:AlternateContent xmlns:mc="http://schemas.openxmlformats.org/markup-compatibility/2006">
    <mc:Choice xmlns:p14="http://schemas.microsoft.com/office/powerpoint/2010/main" Requires="p14">
      <p:transition spd="slow" p14:dur="2000" advTm="16800"/>
    </mc:Choice>
    <mc:Fallback>
      <p:transition spd="slow" advTm="1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94814" y="583109"/>
            <a:ext cx="5105400" cy="492443"/>
          </a:xfrm>
          <a:prstGeom prst="rect">
            <a:avLst/>
          </a:prstGeom>
          <a:noFill/>
        </p:spPr>
        <p:txBody>
          <a:bodyPr wrap="square" lIns="91440" tIns="45720" rIns="91440" bIns="45720" rtlCol="0" anchor="t">
            <a:spAutoFit/>
          </a:bodyPr>
          <a:lstStyle/>
          <a:p>
            <a:r>
              <a:rPr lang="en-US" sz="2600" b="1" dirty="0">
                <a:solidFill>
                  <a:srgbClr val="C8102E"/>
                </a:solidFill>
                <a:latin typeface="Arial"/>
                <a:cs typeface="Arial"/>
              </a:rPr>
              <a:t>Jobs, Not Enough Grads</a:t>
            </a:r>
          </a:p>
        </p:txBody>
      </p:sp>
      <p:cxnSp>
        <p:nvCxnSpPr>
          <p:cNvPr id="13" name="Straight Connector 12"/>
          <p:cNvCxnSpPr/>
          <p:nvPr/>
        </p:nvCxnSpPr>
        <p:spPr bwMode="auto">
          <a:xfrm>
            <a:off x="3776094" y="1123950"/>
            <a:ext cx="4377306"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3764038" y="1118508"/>
            <a:ext cx="5227561" cy="2633413"/>
          </a:xfrm>
          <a:prstGeom prst="rect">
            <a:avLst/>
          </a:prstGeom>
          <a:noFill/>
        </p:spPr>
        <p:txBody>
          <a:bodyPr wrap="square" lIns="91440" tIns="45720" rIns="91440" bIns="45720" rtlCol="0" anchor="t">
            <a:spAutoFit/>
          </a:bodyPr>
          <a:lstStyle/>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What to do about gap?</a:t>
            </a: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Hope it is self-resolving</a:t>
            </a:r>
          </a:p>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	-Not viable to wait for natural cycle</a:t>
            </a: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Fill the pipeline</a:t>
            </a:r>
          </a:p>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	-Allow students to explore IT</a:t>
            </a:r>
          </a:p>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	-Non-threatening </a:t>
            </a:r>
          </a:p>
          <a:p>
            <a:pPr marL="0" marR="0" lvl="0" indent="0" algn="l" defTabSz="914400" rtl="0" eaLnBrk="0" fontAlgn="base" latinLnBrk="0" hangingPunct="0">
              <a:lnSpc>
                <a:spcPct val="15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	-Fun </a:t>
            </a:r>
          </a:p>
        </p:txBody>
      </p:sp>
      <p:sp>
        <p:nvSpPr>
          <p:cNvPr id="2" name="Rectangle 1"/>
          <p:cNvSpPr/>
          <p:nvPr/>
        </p:nvSpPr>
        <p:spPr bwMode="auto">
          <a:xfrm>
            <a:off x="0"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9B1F1B08-D3DB-B545-A4A2-BB120C2353E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F5A325B9-4490-274F-96FA-42BB2DB00BB5}"/>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4" name="Picture 3" descr="A person typing on a computer&#10;&#10;Description automatically generated with medium confidence">
            <a:extLst>
              <a:ext uri="{FF2B5EF4-FFF2-40B4-BE49-F238E27FC236}">
                <a16:creationId xmlns:a16="http://schemas.microsoft.com/office/drawing/2014/main" id="{E37B9C96-E70C-F044-9370-3ACA5A5FF0B6}"/>
              </a:ext>
            </a:extLst>
          </p:cNvPr>
          <p:cNvPicPr>
            <a:picLocks noChangeAspect="1"/>
          </p:cNvPicPr>
          <p:nvPr/>
        </p:nvPicPr>
        <p:blipFill rotWithShape="1">
          <a:blip r:embed="rId5"/>
          <a:srcRect l="24107" r="31449"/>
          <a:stretch/>
        </p:blipFill>
        <p:spPr>
          <a:xfrm>
            <a:off x="1" y="0"/>
            <a:ext cx="3090672" cy="4636002"/>
          </a:xfrm>
          <a:prstGeom prst="rect">
            <a:avLst/>
          </a:prstGeom>
        </p:spPr>
      </p:pic>
      <p:pic>
        <p:nvPicPr>
          <p:cNvPr id="6" name="Audio 5">
            <a:hlinkClick r:id="" action="ppaction://media"/>
            <a:extLst>
              <a:ext uri="{FF2B5EF4-FFF2-40B4-BE49-F238E27FC236}">
                <a16:creationId xmlns:a16="http://schemas.microsoft.com/office/drawing/2014/main" id="{2715F23E-8690-F9F3-9523-935EAD2322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78416224"/>
      </p:ext>
    </p:extLst>
  </p:cSld>
  <p:clrMapOvr>
    <a:masterClrMapping/>
  </p:clrMapOvr>
  <mc:AlternateContent xmlns:mc="http://schemas.openxmlformats.org/markup-compatibility/2006">
    <mc:Choice xmlns:p14="http://schemas.microsoft.com/office/powerpoint/2010/main" Requires="p14">
      <p:transition spd="slow" p14:dur="2000" advTm="13600"/>
    </mc:Choice>
    <mc:Fallback>
      <p:transition spd="slow" advTm="1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20619" y="564292"/>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cs typeface="Arial"/>
              </a:rPr>
              <a:t>Our Solution</a:t>
            </a:r>
            <a:endParaRPr lang="en-US" dirty="0"/>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descr="A picture containing person, group, people, crowd&#10;&#10;Description automatically generated">
            <a:extLst>
              <a:ext uri="{FF2B5EF4-FFF2-40B4-BE49-F238E27FC236}">
                <a16:creationId xmlns:a16="http://schemas.microsoft.com/office/drawing/2014/main" id="{625405D6-2903-6646-BC76-436A43CA0D30}"/>
              </a:ext>
            </a:extLst>
          </p:cNvPr>
          <p:cNvPicPr>
            <a:picLocks noChangeAspect="1"/>
          </p:cNvPicPr>
          <p:nvPr/>
        </p:nvPicPr>
        <p:blipFill rotWithShape="1">
          <a:blip r:embed="rId5"/>
          <a:srcRect l="32966" r="32966"/>
          <a:stretch/>
        </p:blipFill>
        <p:spPr>
          <a:xfrm>
            <a:off x="6053328" y="0"/>
            <a:ext cx="3090672" cy="4636005"/>
          </a:xfrm>
          <a:prstGeom prst="rect">
            <a:avLst/>
          </a:prstGeom>
        </p:spPr>
      </p:pic>
      <p:sp>
        <p:nvSpPr>
          <p:cNvPr id="6" name="TextBox 5">
            <a:extLst>
              <a:ext uri="{FF2B5EF4-FFF2-40B4-BE49-F238E27FC236}">
                <a16:creationId xmlns:a16="http://schemas.microsoft.com/office/drawing/2014/main" id="{9F8AA440-E7CB-F3EB-4803-7F17000EC6E0}"/>
              </a:ext>
            </a:extLst>
          </p:cNvPr>
          <p:cNvSpPr txBox="1"/>
          <p:nvPr/>
        </p:nvSpPr>
        <p:spPr>
          <a:xfrm>
            <a:off x="418564" y="1255689"/>
            <a:ext cx="55820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150000"/>
              </a:lnSpc>
              <a:buFont typeface="Arial" panose="020B0604020202020204" pitchFamily="34" charset="0"/>
              <a:buChar char="•"/>
            </a:pPr>
            <a:r>
              <a:rPr lang="en-US" sz="1600" dirty="0">
                <a:solidFill>
                  <a:schemeClr val="bg1">
                    <a:lumMod val="50000"/>
                  </a:schemeClr>
                </a:solidFill>
                <a:latin typeface="Times New Roman" panose="02020603050405020304" pitchFamily="18" charset="0"/>
                <a:cs typeface="Times New Roman" panose="02020603050405020304" pitchFamily="18" charset="0"/>
              </a:rPr>
              <a:t>Increase interest in information technology on the part of high school students </a:t>
            </a:r>
            <a:endParaRPr lang="en-US"/>
          </a:p>
          <a:p>
            <a:pPr>
              <a:lnSpc>
                <a:spcPct val="150000"/>
              </a:lnSpc>
            </a:pPr>
            <a:r>
              <a:rPr lang="en-US" sz="1600" dirty="0">
                <a:solidFill>
                  <a:schemeClr val="bg1">
                    <a:lumMod val="50000"/>
                  </a:schemeClr>
                </a:solidFill>
                <a:latin typeface="Times New Roman" panose="02020603050405020304" pitchFamily="18" charset="0"/>
                <a:cs typeface="Times New Roman" panose="02020603050405020304" pitchFamily="18" charset="0"/>
              </a:rPr>
              <a:t>	-Inquiry-based learning </a:t>
            </a:r>
          </a:p>
          <a:p>
            <a:pPr>
              <a:lnSpc>
                <a:spcPct val="150000"/>
              </a:lnSpc>
            </a:pPr>
            <a:r>
              <a:rPr lang="en-US" sz="1600" dirty="0">
                <a:solidFill>
                  <a:schemeClr val="bg1">
                    <a:lumMod val="50000"/>
                  </a:schemeClr>
                </a:solidFill>
                <a:latin typeface="Times New Roman" panose="02020603050405020304" pitchFamily="18" charset="0"/>
                <a:cs typeface="Times New Roman" panose="02020603050405020304" pitchFamily="18" charset="0"/>
              </a:rPr>
              <a:t>	-Extracurricular IT-Clubs </a:t>
            </a:r>
          </a:p>
          <a:p>
            <a:pPr>
              <a:lnSpc>
                <a:spcPct val="150000"/>
              </a:lnSpc>
            </a:pPr>
            <a:r>
              <a:rPr lang="en-US" sz="1600" dirty="0">
                <a:solidFill>
                  <a:schemeClr val="bg1">
                    <a:lumMod val="50000"/>
                  </a:schemeClr>
                </a:solidFill>
                <a:latin typeface="Times New Roman" panose="02020603050405020304" pitchFamily="18" charset="0"/>
                <a:cs typeface="Times New Roman" panose="02020603050405020304" pitchFamily="18" charset="0"/>
              </a:rPr>
              <a:t>	-Competitive events</a:t>
            </a:r>
          </a:p>
          <a:p>
            <a:pPr algn="l"/>
            <a:endParaRPr lang="en-US" dirty="0">
              <a:cs typeface="Times"/>
            </a:endParaRPr>
          </a:p>
        </p:txBody>
      </p:sp>
      <p:pic>
        <p:nvPicPr>
          <p:cNvPr id="5" name="Audio 4">
            <a:hlinkClick r:id="" action="ppaction://media"/>
            <a:extLst>
              <a:ext uri="{FF2B5EF4-FFF2-40B4-BE49-F238E27FC236}">
                <a16:creationId xmlns:a16="http://schemas.microsoft.com/office/drawing/2014/main" id="{2CEEF174-61F3-CDFE-DB53-C80C87B5B5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065249847"/>
      </p:ext>
    </p:extLst>
  </p:cSld>
  <p:clrMapOvr>
    <a:masterClrMapping/>
  </p:clrMapOvr>
  <mc:AlternateContent xmlns:mc="http://schemas.openxmlformats.org/markup-compatibility/2006">
    <mc:Choice xmlns:p14="http://schemas.microsoft.com/office/powerpoint/2010/main" Requires="p14">
      <p:transition spd="slow" p14:dur="2000" advTm="13674"/>
    </mc:Choice>
    <mc:Fallback>
      <p:transition spd="slow" advTm="13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20619" y="564292"/>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cs typeface="Arial"/>
              </a:rPr>
              <a:t>Project Goals</a:t>
            </a:r>
            <a:endParaRPr lang="en-US" dirty="0"/>
          </a:p>
        </p:txBody>
      </p:sp>
      <p:cxnSp>
        <p:nvCxnSpPr>
          <p:cNvPr id="19" name="Straight Connector 18"/>
          <p:cNvCxnSpPr/>
          <p:nvPr/>
        </p:nvCxnSpPr>
        <p:spPr bwMode="auto">
          <a:xfrm>
            <a:off x="685800" y="1123950"/>
            <a:ext cx="46482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6053328"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75711EF7-AB6A-684F-B7FF-5E28A6C62CF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E8EB8535-72F3-5643-816F-3C5DB6517861}"/>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Picture 2">
            <a:extLst>
              <a:ext uri="{FF2B5EF4-FFF2-40B4-BE49-F238E27FC236}">
                <a16:creationId xmlns:a16="http://schemas.microsoft.com/office/drawing/2014/main" id="{625405D6-2903-6646-BC76-436A43CA0D30}"/>
              </a:ext>
            </a:extLst>
          </p:cNvPr>
          <p:cNvPicPr>
            <a:picLocks noChangeAspect="1"/>
          </p:cNvPicPr>
          <p:nvPr/>
        </p:nvPicPr>
        <p:blipFill rotWithShape="1">
          <a:blip r:embed="rId5"/>
          <a:srcRect l="27651" r="27651"/>
          <a:stretch/>
        </p:blipFill>
        <p:spPr>
          <a:xfrm>
            <a:off x="6053328" y="0"/>
            <a:ext cx="3090672" cy="4636005"/>
          </a:xfrm>
          <a:prstGeom prst="rect">
            <a:avLst/>
          </a:prstGeom>
        </p:spPr>
      </p:pic>
      <p:sp>
        <p:nvSpPr>
          <p:cNvPr id="4" name="TextBox 3">
            <a:extLst>
              <a:ext uri="{FF2B5EF4-FFF2-40B4-BE49-F238E27FC236}">
                <a16:creationId xmlns:a16="http://schemas.microsoft.com/office/drawing/2014/main" id="{906A0C01-9E3D-C960-A102-0CDF81E26F67}"/>
              </a:ext>
            </a:extLst>
          </p:cNvPr>
          <p:cNvSpPr txBox="1"/>
          <p:nvPr/>
        </p:nvSpPr>
        <p:spPr>
          <a:xfrm>
            <a:off x="684189" y="1247639"/>
            <a:ext cx="5103253" cy="1525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Increase number of high school students interested in IT</a:t>
            </a: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Increase number of students enrolled in IT degrees</a:t>
            </a: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Increase number of IT graduates who enter work force</a:t>
            </a: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A6E67"/>
                </a:solidFill>
                <a:effectLst/>
                <a:uLnTx/>
                <a:uFillTx/>
                <a:latin typeface="Times New Roman" panose="02020603050405020304" pitchFamily="18" charset="0"/>
                <a:ea typeface="ITC Berkeley Oldstyle Medium" charset="0"/>
                <a:cs typeface="Times New Roman" panose="02020603050405020304" pitchFamily="18" charset="0"/>
              </a:rPr>
              <a:t>Make IT FUN!!!!</a:t>
            </a:r>
          </a:p>
        </p:txBody>
      </p:sp>
      <p:pic>
        <p:nvPicPr>
          <p:cNvPr id="6" name="Audio 5">
            <a:hlinkClick r:id="" action="ppaction://media"/>
            <a:extLst>
              <a:ext uri="{FF2B5EF4-FFF2-40B4-BE49-F238E27FC236}">
                <a16:creationId xmlns:a16="http://schemas.microsoft.com/office/drawing/2014/main" id="{65390BE3-9C50-2524-7E0B-7956D39235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452985767"/>
      </p:ext>
    </p:extLst>
  </p:cSld>
  <p:clrMapOvr>
    <a:masterClrMapping/>
  </p:clrMapOvr>
  <mc:AlternateContent xmlns:mc="http://schemas.openxmlformats.org/markup-compatibility/2006">
    <mc:Choice xmlns:p14="http://schemas.microsoft.com/office/powerpoint/2010/main" Requires="p14">
      <p:transition spd="slow" p14:dur="2000" advTm="16522"/>
    </mc:Choice>
    <mc:Fallback>
      <p:transition spd="slow" advTm="1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How it Started</a:t>
            </a:r>
            <a:endParaRPr lang="en-US" sz="2800" dirty="0">
              <a:solidFill>
                <a:srgbClr val="C8102E"/>
              </a:solidFill>
              <a:latin typeface="Arial"/>
              <a:cs typeface="Arial"/>
            </a:endParaRPr>
          </a:p>
        </p:txBody>
      </p:sp>
      <p:sp>
        <p:nvSpPr>
          <p:cNvPr id="21" name="TextBox 20"/>
          <p:cNvSpPr txBox="1"/>
          <p:nvPr/>
        </p:nvSpPr>
        <p:spPr>
          <a:xfrm>
            <a:off x="604520" y="1141572"/>
            <a:ext cx="7701280" cy="3372077"/>
          </a:xfrm>
          <a:prstGeom prst="rect">
            <a:avLst/>
          </a:prstGeom>
          <a:noFill/>
        </p:spPr>
        <p:txBody>
          <a:bodyPr wrap="square" rtlCol="0">
            <a:spAutoFit/>
          </a:bodyPr>
          <a:lstStyle/>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January 2006, TAI visited ISU looking for a way to engage high school student in IT.  From this discussion the HS CDC was born.</a:t>
            </a:r>
          </a:p>
          <a:p>
            <a:pPr marL="285750" indent="-285750">
              <a:lnSpc>
                <a:spcPct val="150000"/>
              </a:lnSpc>
              <a:spcBef>
                <a:spcPts val="0"/>
              </a:spcBef>
              <a:buFont typeface="Arial" panose="020B0604020202020204" pitchFamily="34" charset="0"/>
              <a:buChar char="•"/>
            </a:pP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Year 1 – 2006 (Cyber only)</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-10 high schools </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-60 students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Year 2 – 2007 (Cyber only)</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-17 high school teams </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-130 students</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sp>
        <p:nvSpPr>
          <p:cNvPr id="2" name="TextBox 1">
            <a:extLst>
              <a:ext uri="{FF2B5EF4-FFF2-40B4-BE49-F238E27FC236}">
                <a16:creationId xmlns:a16="http://schemas.microsoft.com/office/drawing/2014/main" id="{E8246DCA-0DFF-BB48-9F15-219A850F890A}"/>
              </a:ext>
            </a:extLst>
          </p:cNvPr>
          <p:cNvSpPr txBox="1"/>
          <p:nvPr/>
        </p:nvSpPr>
        <p:spPr>
          <a:xfrm>
            <a:off x="4282045" y="1920463"/>
            <a:ext cx="4557155" cy="30027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buFont typeface="Arial,Sans-Serif"/>
              <a:buChar char="•"/>
            </a:pPr>
            <a:r>
              <a:rPr lang="en-US" sz="1600" dirty="0">
                <a:solidFill>
                  <a:srgbClr val="7A6E67"/>
                </a:solidFill>
                <a:latin typeface="Times New Roman"/>
                <a:cs typeface="Times New Roman"/>
              </a:rPr>
              <a:t>Year 3 – 2021 (IT-Adventures)</a:t>
            </a:r>
            <a:endParaRPr lang="en-US" sz="1600" dirty="0">
              <a:cs typeface="Times"/>
            </a:endParaRPr>
          </a:p>
          <a:p>
            <a:pPr>
              <a:lnSpc>
                <a:spcPct val="150000"/>
              </a:lnSpc>
              <a:spcBef>
                <a:spcPts val="0"/>
              </a:spcBef>
            </a:pPr>
            <a:r>
              <a:rPr lang="en-US" sz="1600" dirty="0">
                <a:solidFill>
                  <a:srgbClr val="7A6E67"/>
                </a:solidFill>
                <a:latin typeface="Times New Roman"/>
                <a:cs typeface="Times New Roman"/>
              </a:rPr>
              <a:t>                  -Average of 30 high schools </a:t>
            </a:r>
            <a:endParaRPr lang="en-US" sz="1600" dirty="0">
              <a:cs typeface="Times"/>
            </a:endParaRPr>
          </a:p>
          <a:p>
            <a:pPr>
              <a:lnSpc>
                <a:spcPct val="150000"/>
              </a:lnSpc>
              <a:spcBef>
                <a:spcPts val="0"/>
              </a:spcBef>
            </a:pPr>
            <a:r>
              <a:rPr lang="en-US" sz="1600" dirty="0">
                <a:solidFill>
                  <a:srgbClr val="7A6E67"/>
                </a:solidFill>
                <a:latin typeface="Times New Roman"/>
                <a:cs typeface="Times New Roman"/>
              </a:rPr>
              <a:t>                  -Average of 350 students</a:t>
            </a:r>
          </a:p>
          <a:p>
            <a:pPr marL="285750" indent="-285750">
              <a:lnSpc>
                <a:spcPct val="150000"/>
              </a:lnSpc>
              <a:spcBef>
                <a:spcPts val="0"/>
              </a:spcBef>
              <a:buFont typeface="Arial" panose="020B0604020202020204" pitchFamily="34" charset="0"/>
              <a:buChar char="•"/>
            </a:pPr>
            <a:r>
              <a:rPr lang="en-US" sz="1600" dirty="0">
                <a:solidFill>
                  <a:srgbClr val="C00000"/>
                </a:solidFill>
                <a:latin typeface="Times New Roman"/>
                <a:cs typeface="Times New Roman"/>
              </a:rPr>
              <a:t>Year 4 – 2022 (Innovate-IT)</a:t>
            </a:r>
          </a:p>
          <a:p>
            <a:pPr>
              <a:lnSpc>
                <a:spcPct val="150000"/>
              </a:lnSpc>
              <a:spcBef>
                <a:spcPts val="0"/>
              </a:spcBef>
            </a:pPr>
            <a:r>
              <a:rPr lang="en-US" sz="1600" dirty="0">
                <a:solidFill>
                  <a:srgbClr val="7A6E67"/>
                </a:solidFill>
                <a:latin typeface="Times New Roman"/>
                <a:ea typeface="ITC Berkeley Oldstyle Medium" charset="0"/>
                <a:cs typeface="Times New Roman"/>
              </a:rPr>
              <a:t>                   -Refreshed learning materials</a:t>
            </a:r>
            <a:endParaRPr lang="en-US" sz="1600" dirty="0"/>
          </a:p>
          <a:p>
            <a:pPr>
              <a:lnSpc>
                <a:spcPct val="150000"/>
              </a:lnSpc>
              <a:spcBef>
                <a:spcPts val="0"/>
              </a:spcBef>
            </a:pPr>
            <a:r>
              <a:rPr lang="en-US" sz="1600" dirty="0">
                <a:solidFill>
                  <a:srgbClr val="7A6E67"/>
                </a:solidFill>
                <a:latin typeface="Times New Roman"/>
                <a:ea typeface="ITC Berkeley Oldstyle Medium" charset="0"/>
                <a:cs typeface="Times New Roman"/>
              </a:rPr>
              <a:t>                    -New Venue – Game Design</a:t>
            </a:r>
          </a:p>
          <a:p>
            <a:pPr>
              <a:lnSpc>
                <a:spcPct val="150000"/>
              </a:lnSpc>
              <a:spcBef>
                <a:spcPts val="0"/>
              </a:spcBef>
            </a:pPr>
            <a:r>
              <a:rPr lang="en-US" sz="1600" dirty="0">
                <a:solidFill>
                  <a:srgbClr val="7A6E67"/>
                </a:solidFill>
                <a:latin typeface="Times New Roman"/>
                <a:ea typeface="ITC Berkeley Oldstyle Medium" charset="0"/>
                <a:cs typeface="Times New Roman"/>
              </a:rPr>
              <a:t>                     -New Robotics</a:t>
            </a:r>
          </a:p>
          <a:p>
            <a:pPr lvl="1">
              <a:lnSpc>
                <a:spcPct val="150000"/>
              </a:lnSpc>
              <a:spcBef>
                <a:spcPts val="0"/>
              </a:spcBef>
            </a:pPr>
            <a:endParaRPr lang="en-US" sz="1600" dirty="0">
              <a:solidFill>
                <a:srgbClr val="7A6E67"/>
              </a:solidFill>
              <a:latin typeface="Times New Roman"/>
              <a:cs typeface="Times New Roman"/>
            </a:endParaRPr>
          </a:p>
        </p:txBody>
      </p:sp>
      <p:pic>
        <p:nvPicPr>
          <p:cNvPr id="4" name="Audio 3">
            <a:hlinkClick r:id="" action="ppaction://media"/>
            <a:extLst>
              <a:ext uri="{FF2B5EF4-FFF2-40B4-BE49-F238E27FC236}">
                <a16:creationId xmlns:a16="http://schemas.microsoft.com/office/drawing/2014/main" id="{10C3E84E-4259-BA53-46A8-530D9D78E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62009591"/>
      </p:ext>
    </p:extLst>
  </p:cSld>
  <p:clrMapOvr>
    <a:masterClrMapping/>
  </p:clrMapOvr>
  <mc:AlternateContent xmlns:mc="http://schemas.openxmlformats.org/markup-compatibility/2006">
    <mc:Choice xmlns:p14="http://schemas.microsoft.com/office/powerpoint/2010/main" Requires="p14">
      <p:transition spd="slow" p14:dur="2000" advTm="44426"/>
    </mc:Choice>
    <mc:Fallback>
      <p:transition spd="slow" advTm="44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94814"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Innovate-IT - in the Fall</a:t>
            </a:r>
          </a:p>
        </p:txBody>
      </p:sp>
      <p:cxnSp>
        <p:nvCxnSpPr>
          <p:cNvPr id="13" name="Straight Connector 12"/>
          <p:cNvCxnSpPr/>
          <p:nvPr/>
        </p:nvCxnSpPr>
        <p:spPr bwMode="auto">
          <a:xfrm>
            <a:off x="3776094" y="1123950"/>
            <a:ext cx="4377306"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3764038" y="1118508"/>
            <a:ext cx="5227561" cy="1894749"/>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High schools form IT-Clubs to study content areas</a:t>
            </a:r>
            <a:endParaRPr lang="en-US">
              <a:solidFill>
                <a:srgbClr val="000000"/>
              </a:solidFill>
              <a:latin typeface="Times New Roman"/>
              <a:ea typeface="ITC Berkeley Oldstyle Medium" charset="0"/>
              <a:cs typeface="Times New Roman"/>
            </a:endParaRP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Content areas (clubs can work on any number of areas)</a:t>
            </a:r>
            <a:endParaRPr lang="en-US">
              <a:latin typeface="Times New Roman"/>
              <a:cs typeface="Times New Roman"/>
            </a:endParaRP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-Cyber Defense</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-Game Design</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-Robotics</a:t>
            </a:r>
          </a:p>
        </p:txBody>
      </p:sp>
      <p:sp>
        <p:nvSpPr>
          <p:cNvPr id="2" name="Rectangle 1"/>
          <p:cNvSpPr/>
          <p:nvPr/>
        </p:nvSpPr>
        <p:spPr bwMode="auto">
          <a:xfrm>
            <a:off x="0"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9B1F1B08-D3DB-B545-A4A2-BB120C2353E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F5A325B9-4490-274F-96FA-42BB2DB00BB5}"/>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10" name="Picture 9" descr="A person sitting in front of a computer screen&#10;&#10;Description automatically generated with low confidence">
            <a:extLst>
              <a:ext uri="{FF2B5EF4-FFF2-40B4-BE49-F238E27FC236}">
                <a16:creationId xmlns:a16="http://schemas.microsoft.com/office/drawing/2014/main" id="{C19B717A-5C58-45F5-9E3C-6CD11CA5A27C}"/>
              </a:ext>
            </a:extLst>
          </p:cNvPr>
          <p:cNvPicPr>
            <a:picLocks noChangeAspect="1"/>
          </p:cNvPicPr>
          <p:nvPr/>
        </p:nvPicPr>
        <p:blipFill rotWithShape="1">
          <a:blip r:embed="rId5"/>
          <a:srcRect l="34451" r="21105"/>
          <a:stretch/>
        </p:blipFill>
        <p:spPr>
          <a:xfrm>
            <a:off x="0" y="3"/>
            <a:ext cx="3090672" cy="4636005"/>
          </a:xfrm>
          <a:prstGeom prst="rect">
            <a:avLst/>
          </a:prstGeom>
        </p:spPr>
      </p:pic>
      <p:pic>
        <p:nvPicPr>
          <p:cNvPr id="4" name="Audio 3">
            <a:hlinkClick r:id="" action="ppaction://media"/>
            <a:extLst>
              <a:ext uri="{FF2B5EF4-FFF2-40B4-BE49-F238E27FC236}">
                <a16:creationId xmlns:a16="http://schemas.microsoft.com/office/drawing/2014/main" id="{823CBD9F-37B8-A04D-479F-41F55FC558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308932932"/>
      </p:ext>
    </p:extLst>
  </p:cSld>
  <p:clrMapOvr>
    <a:masterClrMapping/>
  </p:clrMapOvr>
  <mc:AlternateContent xmlns:mc="http://schemas.openxmlformats.org/markup-compatibility/2006">
    <mc:Choice xmlns:p14="http://schemas.microsoft.com/office/powerpoint/2010/main" Requires="p14">
      <p:transition spd="slow" p14:dur="2000" advTm="18741"/>
    </mc:Choice>
    <mc:Fallback>
      <p:transition spd="slow" advTm="1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685800" y="1123950"/>
            <a:ext cx="762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604520"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Yearlong Activities</a:t>
            </a:r>
            <a:endParaRPr lang="en-US" sz="2800" dirty="0">
              <a:solidFill>
                <a:srgbClr val="C8102E"/>
              </a:solidFill>
              <a:latin typeface="Arial"/>
              <a:cs typeface="Arial"/>
            </a:endParaRPr>
          </a:p>
        </p:txBody>
      </p:sp>
      <p:sp>
        <p:nvSpPr>
          <p:cNvPr id="21" name="TextBox 20"/>
          <p:cNvSpPr txBox="1"/>
          <p:nvPr/>
        </p:nvSpPr>
        <p:spPr>
          <a:xfrm>
            <a:off x="604520" y="1251498"/>
            <a:ext cx="7701280" cy="2633413"/>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Fall/Winter explore content areas using materials provided</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Jan/Feb register teams for IT-Showcase</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Work on primary challenge for IT-Showcase</a:t>
            </a:r>
            <a:endParaRPr lang="en-US" sz="1600" dirty="0">
              <a:solidFill>
                <a:srgbClr val="7A6E67"/>
              </a:solidFill>
              <a:latin typeface="Times New Roman" panose="02020603050405020304" pitchFamily="18" charset="0"/>
              <a:ea typeface="ITC Berkeley Oldstyle Medium" charset="0"/>
              <a:cs typeface="Times New Roman" panose="02020603050405020304" pitchFamily="18" charset="0"/>
            </a:endParaRP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-Cyber defense – setup network</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-Game Design – write Unity game</a:t>
            </a:r>
          </a:p>
          <a:p>
            <a:pPr>
              <a:lnSpc>
                <a:spcPct val="150000"/>
              </a:lnSpc>
              <a:spcBef>
                <a:spcPts val="0"/>
              </a:spcBef>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	-Robotics – create robot to solve a problem</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April come to ISU for IT-Showcase</a:t>
            </a:r>
          </a:p>
        </p:txBody>
      </p:sp>
      <p:sp>
        <p:nvSpPr>
          <p:cNvPr id="8"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6" name="Rectangle 5">
            <a:extLst>
              <a:ext uri="{FF2B5EF4-FFF2-40B4-BE49-F238E27FC236}">
                <a16:creationId xmlns:a16="http://schemas.microsoft.com/office/drawing/2014/main" id="{99B5A812-8F89-D940-8C4E-2995316DF435}"/>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7" name="Text Placeholder 4">
            <a:extLst>
              <a:ext uri="{FF2B5EF4-FFF2-40B4-BE49-F238E27FC236}">
                <a16:creationId xmlns:a16="http://schemas.microsoft.com/office/drawing/2014/main" id="{0888D860-5AD0-784D-8556-A3A0C428605B}"/>
              </a:ext>
            </a:extLst>
          </p:cNvPr>
          <p:cNvSpPr txBox="1">
            <a:spLocks/>
          </p:cNvSpPr>
          <p:nvPr/>
        </p:nvSpPr>
        <p:spPr>
          <a:xfrm>
            <a:off x="4316105" y="4760912"/>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3" name="Audio 2">
            <a:hlinkClick r:id="" action="ppaction://media"/>
            <a:extLst>
              <a:ext uri="{FF2B5EF4-FFF2-40B4-BE49-F238E27FC236}">
                <a16:creationId xmlns:a16="http://schemas.microsoft.com/office/drawing/2014/main" id="{868FE149-D3F1-9AF9-4149-5E6DBC5265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335122422"/>
      </p:ext>
    </p:extLst>
  </p:cSld>
  <p:clrMapOvr>
    <a:masterClrMapping/>
  </p:clrMapOvr>
  <mc:AlternateContent xmlns:mc="http://schemas.openxmlformats.org/markup-compatibility/2006">
    <mc:Choice xmlns:p14="http://schemas.microsoft.com/office/powerpoint/2010/main" Requires="p14">
      <p:transition spd="slow" p14:dur="2000" advTm="23040"/>
    </mc:Choice>
    <mc:Fallback>
      <p:transition spd="slow" advTm="2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694814" y="583109"/>
            <a:ext cx="5105400" cy="523220"/>
          </a:xfrm>
          <a:prstGeom prst="rect">
            <a:avLst/>
          </a:prstGeom>
          <a:noFill/>
        </p:spPr>
        <p:txBody>
          <a:bodyPr wrap="square" lIns="91440" tIns="45720" rIns="91440" bIns="45720" rtlCol="0" anchor="t">
            <a:spAutoFit/>
          </a:bodyPr>
          <a:lstStyle/>
          <a:p>
            <a:r>
              <a:rPr lang="en-US" sz="2800" b="1" dirty="0">
                <a:solidFill>
                  <a:srgbClr val="C8102E"/>
                </a:solidFill>
                <a:latin typeface="Arial"/>
                <a:ea typeface="Univers 75 Black" charset="0"/>
                <a:cs typeface="Arial"/>
              </a:rPr>
              <a:t>What We Provide</a:t>
            </a:r>
          </a:p>
        </p:txBody>
      </p:sp>
      <p:cxnSp>
        <p:nvCxnSpPr>
          <p:cNvPr id="13" name="Straight Connector 12"/>
          <p:cNvCxnSpPr/>
          <p:nvPr/>
        </p:nvCxnSpPr>
        <p:spPr bwMode="auto">
          <a:xfrm>
            <a:off x="3776094" y="1123950"/>
            <a:ext cx="4377306"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3764038" y="1118508"/>
            <a:ext cx="5227561" cy="2264081"/>
          </a:xfrm>
          <a:prstGeom prst="rect">
            <a:avLst/>
          </a:prstGeom>
          <a:noFill/>
        </p:spPr>
        <p:txBody>
          <a:bodyPr wrap="square" lIns="91440" tIns="45720" rIns="91440" bIns="45720" rtlCol="0" anchor="t">
            <a:spAutoFit/>
          </a:bodyPr>
          <a:lstStyle/>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Free online educational materials and support</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panose="02020603050405020304" pitchFamily="18" charset="0"/>
                <a:ea typeface="ITC Berkeley Oldstyle Medium" charset="0"/>
                <a:cs typeface="Times New Roman" panose="02020603050405020304" pitchFamily="18" charset="0"/>
              </a:rPr>
              <a:t>Help finding a local IT mentor</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Robotics kits</a:t>
            </a:r>
          </a:p>
          <a:p>
            <a:pPr marL="285750" indent="-285750">
              <a:lnSpc>
                <a:spcPct val="150000"/>
              </a:lnSpc>
              <a:spcBef>
                <a:spcPts val="0"/>
              </a:spcBef>
              <a:buFont typeface="Arial" panose="020B0604020202020204" pitchFamily="34" charset="0"/>
              <a:buChar char="•"/>
            </a:pPr>
            <a:r>
              <a:rPr lang="en-US" sz="1600" dirty="0">
                <a:solidFill>
                  <a:srgbClr val="7A6E67"/>
                </a:solidFill>
                <a:latin typeface="Times New Roman"/>
                <a:ea typeface="ITC Berkeley Oldstyle Medium" charset="0"/>
                <a:cs typeface="Times New Roman"/>
              </a:rPr>
              <a:t>Access to a cyber playground</a:t>
            </a:r>
          </a:p>
          <a:p>
            <a:pPr marL="285750" indent="-285750">
              <a:lnSpc>
                <a:spcPct val="150000"/>
              </a:lnSpc>
              <a:spcBef>
                <a:spcPts val="0"/>
              </a:spcBef>
              <a:buFont typeface="Arial"/>
              <a:buChar char="•"/>
            </a:pPr>
            <a:r>
              <a:rPr lang="en-US" sz="1600" dirty="0">
                <a:solidFill>
                  <a:srgbClr val="7A6E67"/>
                </a:solidFill>
                <a:latin typeface="Times New Roman"/>
                <a:cs typeface="Times New Roman"/>
              </a:rPr>
              <a:t>Chat rooms for the clubs to interact with each other (Discord)</a:t>
            </a:r>
          </a:p>
        </p:txBody>
      </p:sp>
      <p:sp>
        <p:nvSpPr>
          <p:cNvPr id="2" name="Rectangle 1"/>
          <p:cNvSpPr/>
          <p:nvPr/>
        </p:nvSpPr>
        <p:spPr bwMode="auto">
          <a:xfrm>
            <a:off x="0" y="0"/>
            <a:ext cx="3090672" cy="463600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Univers 75 Black" charset="0"/>
                <a:ea typeface="Univers 75 Black" charset="0"/>
                <a:cs typeface="Univers 75 Black" charset="0"/>
              </a:rPr>
              <a:t>Unit or Department Name Here</a:t>
            </a:r>
          </a:p>
        </p:txBody>
      </p:sp>
      <p:sp>
        <p:nvSpPr>
          <p:cNvPr id="7" name="Rectangle 6">
            <a:extLst>
              <a:ext uri="{FF2B5EF4-FFF2-40B4-BE49-F238E27FC236}">
                <a16:creationId xmlns:a16="http://schemas.microsoft.com/office/drawing/2014/main" id="{9B1F1B08-D3DB-B545-A4A2-BB120C2353E2}"/>
              </a:ext>
            </a:extLst>
          </p:cNvPr>
          <p:cNvSpPr/>
          <p:nvPr/>
        </p:nvSpPr>
        <p:spPr bwMode="auto">
          <a:xfrm>
            <a:off x="6324600" y="4705350"/>
            <a:ext cx="2438400" cy="304800"/>
          </a:xfrm>
          <a:prstGeom prst="rect">
            <a:avLst/>
          </a:prstGeom>
          <a:solidFill>
            <a:srgbClr val="C8102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solidFill>
                <a:schemeClr val="tx1"/>
              </a:solidFill>
              <a:effectLst/>
              <a:latin typeface="Times" charset="0"/>
            </a:endParaRPr>
          </a:p>
        </p:txBody>
      </p:sp>
      <p:sp>
        <p:nvSpPr>
          <p:cNvPr id="8" name="Text Placeholder 4">
            <a:extLst>
              <a:ext uri="{FF2B5EF4-FFF2-40B4-BE49-F238E27FC236}">
                <a16:creationId xmlns:a16="http://schemas.microsoft.com/office/drawing/2014/main" id="{F5A325B9-4490-274F-96FA-42BB2DB00BB5}"/>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dirty="0">
                <a:latin typeface="Arial" panose="020B0604020202020204" pitchFamily="34" charset="0"/>
                <a:ea typeface="Univers 75 Black" charset="0"/>
                <a:cs typeface="Arial" panose="020B0604020202020204" pitchFamily="34" charset="0"/>
              </a:rPr>
              <a:t>Center for Cybersecurity Innovation &amp; Outreach</a:t>
            </a:r>
          </a:p>
        </p:txBody>
      </p:sp>
      <p:pic>
        <p:nvPicPr>
          <p:cNvPr id="4" name="Picture 3">
            <a:extLst>
              <a:ext uri="{FF2B5EF4-FFF2-40B4-BE49-F238E27FC236}">
                <a16:creationId xmlns:a16="http://schemas.microsoft.com/office/drawing/2014/main" id="{E37B9C96-E70C-F044-9370-3ACA5A5FF0B6}"/>
              </a:ext>
            </a:extLst>
          </p:cNvPr>
          <p:cNvPicPr>
            <a:picLocks noChangeAspect="1"/>
          </p:cNvPicPr>
          <p:nvPr/>
        </p:nvPicPr>
        <p:blipFill>
          <a:blip r:embed="rId5"/>
          <a:srcRect l="27778" r="27778"/>
          <a:stretch/>
        </p:blipFill>
        <p:spPr>
          <a:xfrm>
            <a:off x="1" y="0"/>
            <a:ext cx="3090672" cy="4636002"/>
          </a:xfrm>
          <a:prstGeom prst="rect">
            <a:avLst/>
          </a:prstGeom>
        </p:spPr>
      </p:pic>
      <p:pic>
        <p:nvPicPr>
          <p:cNvPr id="5" name="Audio 4">
            <a:hlinkClick r:id="" action="ppaction://media"/>
            <a:extLst>
              <a:ext uri="{FF2B5EF4-FFF2-40B4-BE49-F238E27FC236}">
                <a16:creationId xmlns:a16="http://schemas.microsoft.com/office/drawing/2014/main" id="{D4C8DE4A-8D2A-4568-6DFA-814F16243B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49178945"/>
      </p:ext>
    </p:extLst>
  </p:cSld>
  <p:clrMapOvr>
    <a:masterClrMapping/>
  </p:clrMapOvr>
  <mc:AlternateContent xmlns:mc="http://schemas.openxmlformats.org/markup-compatibility/2006">
    <mc:Choice xmlns:p14="http://schemas.microsoft.com/office/powerpoint/2010/main" Requires="p14">
      <p:transition spd="slow" p14:dur="2000" advTm="17194"/>
    </mc:Choice>
    <mc:Fallback>
      <p:transition spd="slow" advTm="1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Widescreen-WithoutNumbers_2A" id="{57707441-2D5A-A54C-8319-7F48BA5445C3}" vid="{543CE89C-0ACC-804C-8D73-FB39695733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6628</TotalTime>
  <Words>2667</Words>
  <Application>Microsoft Macintosh PowerPoint</Application>
  <PresentationFormat>On-screen Show (16:9)</PresentationFormat>
  <Paragraphs>264</Paragraphs>
  <Slides>26</Slides>
  <Notes>26</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Arial,Sans-Serif</vt:lpstr>
      <vt:lpstr>Calibri</vt:lpstr>
      <vt:lpstr>Times</vt:lpstr>
      <vt:lpstr>Times New Roman</vt:lpstr>
      <vt:lpstr>Univers 67 CondensedBold</vt:lpstr>
      <vt:lpstr>Univers 75 Black</vt:lpstr>
      <vt:lpstr>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Frickel, Ally [E CPE]</dc:creator>
  <cp:lastModifiedBy>Foster, Lindsay [E CPE]</cp:lastModifiedBy>
  <cp:revision>360</cp:revision>
  <cp:lastPrinted>2023-01-17T12:47:00Z</cp:lastPrinted>
  <dcterms:created xsi:type="dcterms:W3CDTF">2021-08-06T19:28:15Z</dcterms:created>
  <dcterms:modified xsi:type="dcterms:W3CDTF">2023-02-01T14:14:29Z</dcterms:modified>
</cp:coreProperties>
</file>