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Helvetica Neue" panose="020B0604020202020204" charset="0"/>
      <p:regular r:id="rId44"/>
      <p:bold r:id="rId45"/>
      <p:italic r:id="rId46"/>
      <p:boldItalic r:id="rId47"/>
    </p:embeddedFont>
    <p:embeddedFont>
      <p:font typeface="Helvetica Neue Light" panose="020B060402020202020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66df44dd5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66df44dd5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e66df44dd5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66df44dd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66df44dd5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e66df44dd5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66df44dd5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66df44dd5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e66df44dd5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66df44dd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66df44dd5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e66df44dd5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53d0593a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53d0593a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e53d0593a7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66b4af487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66b4af487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e66b4af487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66b4af487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66b4af487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e66b4af487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66b4af48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e66b4af487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e66b4af487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66b4af487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66b4af487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e66b4af487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66b4af48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66b4af487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e66b4af487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534c777e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534c777e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e534c777e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66b4af487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e66b4af487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e66b4af487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66b4af487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66b4af487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e66b4af487_0_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66b4af487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66b4af487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e66b4af487_0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66b4af4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66b4af48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e66b4af48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534c777ea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534c777ea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e534c777ea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34c777ea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34c777ea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e534c777ea_0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3c7d9ec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53c7d9ecb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e53c7d9ecb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66b4af487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66b4af487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e66b4af487_0_9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e66b4af487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e66b4af487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e66b4af487_0_6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66b4af487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66b4af487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e66b4af487_0_7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534c777ea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534c777e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e534c777ea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66b4af487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e66b4af487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e66b4af487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66b4af487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e66b4af487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e66b4af487_0_1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e66b4af487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e66b4af487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e66b4af487_0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66b4af487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66b4af487_0_1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e66b4af487_0_10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68be3022e_2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e68be3022e_2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e68be3022e_2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dc1d6be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ddc1d6be4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ddc1d6be4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534c777ea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534c777e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e534c777ea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534c777e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534c777ea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e534c777ea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53c7d9ec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53c7d9ecb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e53c7d9ec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66df44d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66df44dd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e66df44dd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66df44dd5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66df44dd5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e66df44dd5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66df44dd5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66df44dd5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e66df44dd5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59ED-022E-403E-ACE0-F1CCC1FEC05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59F66A5-F844-4A2B-813E-E22A3C9FA8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5E192B-5186-45A0-9964-6386AAEB7323}"/>
              </a:ext>
            </a:extLst>
          </p:cNvPr>
          <p:cNvSpPr>
            <a:spLocks noGrp="1"/>
          </p:cNvSpPr>
          <p:nvPr>
            <p:ph type="dt" sz="half" idx="10"/>
          </p:nvPr>
        </p:nvSpPr>
        <p:spPr/>
        <p:txBody>
          <a:bodyPr/>
          <a:lstStyle/>
          <a:p>
            <a:fld id="{5BCD861E-67F6-4375-AFA1-C82F2262869E}" type="datetimeFigureOut">
              <a:rPr lang="en-US" smtClean="0"/>
              <a:t>1/13/2023</a:t>
            </a:fld>
            <a:endParaRPr lang="en-US"/>
          </a:p>
        </p:txBody>
      </p:sp>
      <p:sp>
        <p:nvSpPr>
          <p:cNvPr id="5" name="Footer Placeholder 4">
            <a:extLst>
              <a:ext uri="{FF2B5EF4-FFF2-40B4-BE49-F238E27FC236}">
                <a16:creationId xmlns:a16="http://schemas.microsoft.com/office/drawing/2014/main" id="{485BCAD2-AC84-45EA-90C0-213264AA5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3B311-5EB1-42E8-95FB-41CA4EBA5635}"/>
              </a:ext>
            </a:extLst>
          </p:cNvPr>
          <p:cNvSpPr>
            <a:spLocks noGrp="1"/>
          </p:cNvSpPr>
          <p:nvPr>
            <p:ph type="sldNum" sz="quarter" idx="12"/>
          </p:nvPr>
        </p:nvSpPr>
        <p:spPr/>
        <p:txBody>
          <a:bodyPr/>
          <a:lstStyle/>
          <a:p>
            <a:fld id="{12E028EE-B7DF-4B2F-A262-9679DD59ADFB}" type="slidenum">
              <a:rPr lang="en-US" smtClean="0"/>
              <a:t>‹#›</a:t>
            </a:fld>
            <a:endParaRPr lang="en-US"/>
          </a:p>
        </p:txBody>
      </p:sp>
    </p:spTree>
    <p:extLst>
      <p:ext uri="{BB962C8B-B14F-4D97-AF65-F5344CB8AC3E}">
        <p14:creationId xmlns:p14="http://schemas.microsoft.com/office/powerpoint/2010/main" val="227778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4A08-AE92-476A-9B21-D7BFE5CD5C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920310-8CF7-4343-BA9C-7FC63F904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32B0C-C22C-4ADA-9AB6-BB3FCA6B88C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17C339-14CB-4C24-A3D4-C2C2103CE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1A163-FC1B-4057-809C-053F49BFCF1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4208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1D568-1042-4A48-A1CF-FB3F24DE2D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49F27-C705-491C-BC16-AF3A674E2F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35DA6-5A93-4A5E-A844-C4426B7815C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AF06BD-B0A8-4020-8FE0-6D6D94E5B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FD9AC-A80F-4408-8A54-9A98344438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961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lt1"/>
        </a:solidFill>
        <a:effectLst/>
      </p:bgPr>
    </p:bg>
    <p:spTree>
      <p:nvGrpSpPr>
        <p:cNvPr id="1" name="Shape 17"/>
        <p:cNvGrpSpPr/>
        <p:nvPr/>
      </p:nvGrpSpPr>
      <p:grpSpPr>
        <a:xfrm>
          <a:off x="0" y="0"/>
          <a:ext cx="0" cy="0"/>
          <a:chOff x="0" y="0"/>
          <a:chExt cx="0" cy="0"/>
        </a:xfrm>
      </p:grpSpPr>
      <p:sp>
        <p:nvSpPr>
          <p:cNvPr id="19" name="Google Shape;19;p2"/>
          <p:cNvSpPr txBox="1">
            <a:spLocks noGrp="1"/>
          </p:cNvSpPr>
          <p:nvPr>
            <p:ph type="ctrTitle"/>
          </p:nvPr>
        </p:nvSpPr>
        <p:spPr>
          <a:xfrm>
            <a:off x="724468" y="4419600"/>
            <a:ext cx="77724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atin typeface="Arial"/>
                <a:ea typeface="Arial"/>
                <a:cs typeface="Arial"/>
                <a:sym typeface="Aria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410268" y="5596997"/>
            <a:ext cx="6400800" cy="11847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Font typeface="Arial"/>
              <a:buNone/>
              <a:defRPr>
                <a:solidFill>
                  <a:srgbClr val="888888"/>
                </a:solidFill>
                <a:latin typeface="Arial"/>
                <a:ea typeface="Arial"/>
                <a:cs typeface="Arial"/>
                <a:sym typeface="Arial"/>
              </a:defRPr>
            </a:lvl1pPr>
            <a:lvl2pPr lvl="1" algn="ctr" rtl="0">
              <a:spcBef>
                <a:spcPts val="560"/>
              </a:spcBef>
              <a:spcAft>
                <a:spcPts val="0"/>
              </a:spcAft>
              <a:buClr>
                <a:srgbClr val="888888"/>
              </a:buClr>
              <a:buSzPts val="2800"/>
              <a:buFont typeface="Helvetica Neue Light"/>
              <a:buNone/>
              <a:defRPr>
                <a:solidFill>
                  <a:srgbClr val="888888"/>
                </a:solidFill>
              </a:defRPr>
            </a:lvl2pPr>
            <a:lvl3pPr lvl="2" algn="ctr" rtl="0">
              <a:spcBef>
                <a:spcPts val="480"/>
              </a:spcBef>
              <a:spcAft>
                <a:spcPts val="0"/>
              </a:spcAft>
              <a:buClr>
                <a:srgbClr val="888888"/>
              </a:buClr>
              <a:buSzPts val="2400"/>
              <a:buFont typeface="Helvetica Neue Light"/>
              <a:buNone/>
              <a:defRPr>
                <a:solidFill>
                  <a:srgbClr val="888888"/>
                </a:solidFill>
              </a:defRPr>
            </a:lvl3pPr>
            <a:lvl4pPr lvl="3" algn="ctr" rtl="0">
              <a:spcBef>
                <a:spcPts val="400"/>
              </a:spcBef>
              <a:spcAft>
                <a:spcPts val="0"/>
              </a:spcAft>
              <a:buClr>
                <a:srgbClr val="888888"/>
              </a:buClr>
              <a:buSzPts val="2000"/>
              <a:buFont typeface="Helvetica Neue Light"/>
              <a:buNone/>
              <a:defRPr>
                <a:solidFill>
                  <a:srgbClr val="888888"/>
                </a:solidFill>
              </a:defRPr>
            </a:lvl4pPr>
            <a:lvl5pPr lvl="4" algn="ctr" rtl="0">
              <a:spcBef>
                <a:spcPts val="400"/>
              </a:spcBef>
              <a:spcAft>
                <a:spcPts val="0"/>
              </a:spcAft>
              <a:buClr>
                <a:srgbClr val="888888"/>
              </a:buClr>
              <a:buSzPts val="2000"/>
              <a:buFont typeface="Arial"/>
              <a:buNone/>
              <a:defRPr>
                <a:solidFill>
                  <a:srgbClr val="888888"/>
                </a:solidFill>
              </a:defRPr>
            </a:lvl5pPr>
            <a:lvl6pPr lvl="5" algn="ctr" rtl="0">
              <a:spcBef>
                <a:spcPts val="400"/>
              </a:spcBef>
              <a:spcAft>
                <a:spcPts val="0"/>
              </a:spcAft>
              <a:buClr>
                <a:srgbClr val="888888"/>
              </a:buClr>
              <a:buSzPts val="2000"/>
              <a:buFont typeface="Arial"/>
              <a:buNone/>
              <a:defRPr>
                <a:solidFill>
                  <a:srgbClr val="888888"/>
                </a:solidFill>
              </a:defRPr>
            </a:lvl6pPr>
            <a:lvl7pPr lvl="6" algn="ctr" rtl="0">
              <a:spcBef>
                <a:spcPts val="400"/>
              </a:spcBef>
              <a:spcAft>
                <a:spcPts val="0"/>
              </a:spcAft>
              <a:buClr>
                <a:srgbClr val="888888"/>
              </a:buClr>
              <a:buSzPts val="2000"/>
              <a:buFont typeface="Arial"/>
              <a:buNone/>
              <a:defRPr>
                <a:solidFill>
                  <a:srgbClr val="888888"/>
                </a:solidFill>
              </a:defRPr>
            </a:lvl7pPr>
            <a:lvl8pPr lvl="7" algn="ctr" rtl="0">
              <a:spcBef>
                <a:spcPts val="400"/>
              </a:spcBef>
              <a:spcAft>
                <a:spcPts val="0"/>
              </a:spcAft>
              <a:buClr>
                <a:srgbClr val="888888"/>
              </a:buClr>
              <a:buSzPts val="2000"/>
              <a:buFont typeface="Arial"/>
              <a:buNone/>
              <a:defRPr>
                <a:solidFill>
                  <a:srgbClr val="888888"/>
                </a:solidFill>
              </a:defRPr>
            </a:lvl8pPr>
            <a:lvl9pPr lvl="8" algn="ctr" rtl="0">
              <a:spcBef>
                <a:spcPts val="400"/>
              </a:spcBef>
              <a:spcAft>
                <a:spcPts val="0"/>
              </a:spcAft>
              <a:buClr>
                <a:srgbClr val="888888"/>
              </a:buClr>
              <a:buSzPts val="2000"/>
              <a:buFont typeface="Arial"/>
              <a:buNone/>
              <a:defRPr>
                <a:solidFill>
                  <a:srgbClr val="888888"/>
                </a:solidFill>
              </a:defRPr>
            </a:lvl9pPr>
          </a:lstStyle>
          <a:p>
            <a:endParaRPr/>
          </a:p>
        </p:txBody>
      </p:sp>
    </p:spTree>
    <p:extLst>
      <p:ext uri="{BB962C8B-B14F-4D97-AF65-F5344CB8AC3E}">
        <p14:creationId xmlns:p14="http://schemas.microsoft.com/office/powerpoint/2010/main" val="227018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B092-82D2-485B-8813-0A2342B54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5110D-F61D-46B2-A91C-41082E4CF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2CD10-5415-4418-BDEF-546FC30BD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75EBE9-8D32-4E77-9690-23DC3AE1F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5E29-44F5-431D-8FF6-8E26675298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082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6412-2FAE-4B67-BF0D-AC8C49E938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A7AD06D-34B6-4C3F-A591-281357F5C9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1A193-E143-4CC1-AD0E-DC655AAE62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767705-B9A8-4B9C-B007-9578A65DC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C3AC9-BC72-4408-B759-C54E858259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945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B0A0-7DC2-4388-B660-E201E9BD1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500BB-A095-4425-9A20-FA5AA2FD25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DE649-569D-473E-B877-BCF03B464C9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886EE-2213-4836-A3C4-D304F53DDD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F0643B-AD6D-4E95-ADA7-ECC09DCBA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FFAEE-BCB5-49F0-8B09-8DF91B5513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464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FC31-EEDB-4A90-81D1-0E2A9EAC48B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E89DBC-4902-4D18-BFA3-7E223B4D7E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1E2E2-5F18-495E-A2ED-1EF802E1B6F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3BB4-02FB-46BD-987A-39F21E2B5F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DCDCB-5EC3-47CE-A519-DABA1B1596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F3F56-C113-4E06-910D-13AEEB54444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0F5DFE2-9906-4EF0-91F9-B7335360CF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F30CB0-8154-41BE-AF60-A4E60C9157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496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2A15-3632-4A05-8577-5C4C7C20A9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DEA85-7F71-4D4E-9DA5-54940BEE7D2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57D2E6B-CBA5-471C-9C68-402688E3C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09337-7939-4922-8899-E26680F24E2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211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75FD8-0C6E-47FE-9971-C498832171A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E59EDB-DFB3-46B5-9602-A225966FF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D2001C-C552-4864-BB94-5D3767E0BC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9456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02813-2A75-45F7-A6BC-D304F75227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4DC24C-2B05-4BE8-919D-901D2282BD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F93035-6579-43BC-BA50-45DEABBAAC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7F81B9-0FFA-4F4F-9A75-893A8C8820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2D2652-6CE6-45E7-8043-F366BDBC3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FD8E6-F77C-40FA-A180-83A711F39A0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186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1D23-1BB9-40B1-96EF-68B82C5F58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6F31B0D-AA38-425A-9648-3E62F5A62C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C3AC7E-1DB3-40B1-BE58-995AAF9296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342F8C-E5E9-434C-B535-B7C037A788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F27A5AF-86CD-4CD2-A551-E49A8EB98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66B88-5754-43FB-9349-EF912BB8C3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29901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B2BEC-6ACF-4D25-A515-56E75C7204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6127E-94D8-4E6A-9CD8-0FBE343AB4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AC2B9-1D00-4F24-8A25-B7CA0B9F97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090FB0-15F0-4F67-87BA-3F44A09BA4D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537E15-03F6-4B64-B840-9F9E059FA8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23497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2IUKrxVpw3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youtu.be/2IUKrxVpw3M" TargetMode="Externa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ysnKiXUlR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tPC3v1LCM9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youtu.be/tPC3v1LCM9A" TargetMode="Externa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youtu.be/smIdInCQ-kU" TargetMode="External"/><Relationship Id="rId5" Type="http://schemas.openxmlformats.org/officeDocument/2006/relationships/image" Target="../media/image11.jpg"/><Relationship Id="rId4" Type="http://schemas.openxmlformats.org/officeDocument/2006/relationships/hyperlink" Target="http://www.youtube.com/watch?v=smIdInCQ-k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ZcIyHdS8vm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youtu.be/ZcIyHdS8vmc" TargetMode="Externa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youtu.be/ux0POzpb9dw" TargetMode="External"/><Relationship Id="rId5" Type="http://schemas.openxmlformats.org/officeDocument/2006/relationships/image" Target="../media/image15.jpg"/><Relationship Id="rId4" Type="http://schemas.openxmlformats.org/officeDocument/2006/relationships/hyperlink" Target="http://www.youtube.com/watch?v=ux0POzpb9d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KSvhlxINDE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youtu.be/KSvhlxINDEU" TargetMode="Externa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novate-it@iastate.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cyio.iastate.edu/ip-rang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lc7scxvKQOo" TargetMode="External"/><Relationship Id="rId3" Type="http://schemas.openxmlformats.org/officeDocument/2006/relationships/hyperlink" Target="http://www.youtube.com/watch?v=lc7scxvKQOo" TargetMode="External"/><Relationship Id="rId7" Type="http://schemas.openxmlformats.org/officeDocument/2006/relationships/hyperlink" Target="https://youtu.be/Vo1urF6S4u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youtube.com/watch?v=Vo1urF6S4u0"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CRT3QFzwm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tCRT3QFzwm8"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5"/>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Physical Security and Social Engineering</a:t>
            </a:r>
            <a:endParaRPr>
              <a:latin typeface="Helvetica Neue"/>
              <a:ea typeface="Helvetica Neue"/>
              <a:cs typeface="Helvetica Neue"/>
              <a:sym typeface="Helvetica Neue"/>
            </a:endParaRPr>
          </a:p>
        </p:txBody>
      </p:sp>
      <p:sp>
        <p:nvSpPr>
          <p:cNvPr id="97" name="Google Shape;97;p15"/>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Font typeface="Arial"/>
              <a:buNone/>
            </a:pPr>
            <a:r>
              <a:rPr lang="en-US">
                <a:latin typeface="Helvetica Neue"/>
                <a:ea typeface="Helvetica Neue"/>
                <a:cs typeface="Helvetica Neue"/>
                <a:sym typeface="Helvetica Neue"/>
              </a:rPr>
              <a:t>Module 13</a:t>
            </a:r>
            <a:endParaRPr>
              <a:latin typeface="Helvetica Neue"/>
              <a:ea typeface="Helvetica Neue"/>
              <a:cs typeface="Helvetica Neue"/>
              <a:sym typeface="Helvetica Neue"/>
            </a:endParaRPr>
          </a:p>
        </p:txBody>
      </p:sp>
      <p:pic>
        <p:nvPicPr>
          <p:cNvPr id="3" name="Picture 2" descr="A picture containing logo&#10;&#10;Description automatically generated">
            <a:extLst>
              <a:ext uri="{FF2B5EF4-FFF2-40B4-BE49-F238E27FC236}">
                <a16:creationId xmlns:a16="http://schemas.microsoft.com/office/drawing/2014/main" id="{70123FA4-74A5-4171-A613-5F0129DB8078}"/>
              </a:ext>
            </a:extLst>
          </p:cNvPr>
          <p:cNvPicPr>
            <a:picLocks noChangeAspect="1"/>
          </p:cNvPicPr>
          <p:nvPr/>
        </p:nvPicPr>
        <p:blipFill>
          <a:blip r:embed="rId3"/>
          <a:stretch>
            <a:fillRect/>
          </a:stretch>
        </p:blipFill>
        <p:spPr>
          <a:xfrm>
            <a:off x="1613372" y="859703"/>
            <a:ext cx="5917255" cy="27978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a:p>
        </p:txBody>
      </p:sp>
      <p:sp>
        <p:nvSpPr>
          <p:cNvPr id="183" name="Google Shape;183;p24"/>
          <p:cNvSpPr txBox="1">
            <a:spLocks noGrp="1"/>
          </p:cNvSpPr>
          <p:nvPr>
            <p:ph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dirty="0"/>
              <a:t>Reconnaissance</a:t>
            </a:r>
            <a:endParaRPr sz="3000" u="sng" dirty="0"/>
          </a:p>
          <a:p>
            <a:pPr marL="0" lvl="0" indent="0" algn="l" rtl="0">
              <a:spcBef>
                <a:spcPts val="360"/>
              </a:spcBef>
              <a:spcAft>
                <a:spcPts val="0"/>
              </a:spcAft>
              <a:buNone/>
            </a:pPr>
            <a:r>
              <a:rPr lang="en-US" sz="2500" dirty="0"/>
              <a:t>This phase of a social engineering attack focuses on information gathering about your target. </a:t>
            </a:r>
            <a:endParaRPr sz="2500" dirty="0"/>
          </a:p>
          <a:p>
            <a:pPr marL="457200" lvl="0" indent="-387350" algn="l" rtl="0">
              <a:spcBef>
                <a:spcPts val="360"/>
              </a:spcBef>
              <a:spcAft>
                <a:spcPts val="0"/>
              </a:spcAft>
              <a:buSzPts val="2500"/>
              <a:buChar char="•"/>
            </a:pPr>
            <a:r>
              <a:rPr lang="en-US" sz="2500" dirty="0"/>
              <a:t>What are the employees wearing? Business casual, jeans/t-shirt, is there a uniform?</a:t>
            </a:r>
            <a:endParaRPr sz="2500" dirty="0"/>
          </a:p>
          <a:p>
            <a:pPr marL="457200" lvl="0" indent="-387350" algn="l" rtl="0">
              <a:spcBef>
                <a:spcPts val="0"/>
              </a:spcBef>
              <a:spcAft>
                <a:spcPts val="0"/>
              </a:spcAft>
              <a:buSzPts val="2500"/>
              <a:buChar char="•"/>
            </a:pPr>
            <a:r>
              <a:rPr lang="en-US" sz="2500" dirty="0"/>
              <a:t>Do you need a badge to get into the building?</a:t>
            </a:r>
            <a:endParaRPr sz="2500" dirty="0"/>
          </a:p>
          <a:p>
            <a:pPr marL="457200" lvl="0" indent="-387350" algn="l" rtl="0">
              <a:spcBef>
                <a:spcPts val="0"/>
              </a:spcBef>
              <a:spcAft>
                <a:spcPts val="0"/>
              </a:spcAft>
              <a:buSzPts val="2500"/>
              <a:buChar char="•"/>
            </a:pPr>
            <a:r>
              <a:rPr lang="en-US" sz="2500" dirty="0"/>
              <a:t>Have you studied the layout of the building? Where are the exits? When is the high-traffic window?</a:t>
            </a:r>
            <a:endParaRPr sz="2500" dirty="0"/>
          </a:p>
          <a:p>
            <a:pPr marL="457200" lvl="0" indent="-387350" algn="l" rtl="0">
              <a:spcBef>
                <a:spcPts val="0"/>
              </a:spcBef>
              <a:spcAft>
                <a:spcPts val="0"/>
              </a:spcAft>
              <a:buSzPts val="2500"/>
              <a:buChar char="•"/>
            </a:pPr>
            <a:r>
              <a:rPr lang="en-US" sz="2500" dirty="0"/>
              <a:t>What is the office lingo? Do they refer to the managers as “directors”, “supervisors” or “administrators”?</a:t>
            </a:r>
            <a:endParaRPr sz="2500" dirty="0"/>
          </a:p>
          <a:p>
            <a:pPr marL="457200" lvl="0" indent="-387350" algn="l" rtl="0">
              <a:spcBef>
                <a:spcPts val="0"/>
              </a:spcBef>
              <a:spcAft>
                <a:spcPts val="0"/>
              </a:spcAft>
              <a:buSzPts val="2500"/>
              <a:buChar char="•"/>
            </a:pPr>
            <a:r>
              <a:rPr lang="en-US" sz="2500" dirty="0"/>
              <a:t>The goal of this first step is to make yourself as trustworthy and knowledgeable as possible so you do not stand out as an outsider. </a:t>
            </a:r>
            <a:endParaRPr sz="2500" dirty="0"/>
          </a:p>
        </p:txBody>
      </p:sp>
      <p:sp>
        <p:nvSpPr>
          <p:cNvPr id="184" name="Google Shape;184;p2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85" name="Google Shape;185;p24"/>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latin typeface="Helvetica Neue"/>
                <a:ea typeface="Helvetica Neue"/>
                <a:cs typeface="Helvetica Neue"/>
                <a:sym typeface="Helvetica Neue"/>
              </a:rPr>
              <a:t>Social Engineering</a:t>
            </a:r>
            <a:endParaRPr sz="4000" dirty="0">
              <a:latin typeface="Helvetica Neue"/>
              <a:ea typeface="Helvetica Neue"/>
              <a:cs typeface="Helvetica Neue"/>
              <a:sym typeface="Helvetica Neue"/>
            </a:endParaRPr>
          </a:p>
        </p:txBody>
      </p:sp>
      <p:sp>
        <p:nvSpPr>
          <p:cNvPr id="192" name="Google Shape;192;p25"/>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dirty="0"/>
              <a:t>Develop an Attack Plan</a:t>
            </a:r>
            <a:endParaRPr sz="3000" u="sng" dirty="0"/>
          </a:p>
          <a:p>
            <a:pPr marL="0" lvl="0" indent="0" algn="l" rtl="0">
              <a:spcBef>
                <a:spcPts val="360"/>
              </a:spcBef>
              <a:spcAft>
                <a:spcPts val="0"/>
              </a:spcAft>
              <a:buNone/>
            </a:pPr>
            <a:r>
              <a:rPr lang="en-US" sz="2500" dirty="0"/>
              <a:t>Some things to consider when you are developing a strategy to meet your objective are:</a:t>
            </a:r>
            <a:endParaRPr sz="2500" dirty="0"/>
          </a:p>
          <a:p>
            <a:pPr marL="457200" lvl="0" indent="-387350" algn="l" rtl="0">
              <a:spcBef>
                <a:spcPts val="360"/>
              </a:spcBef>
              <a:spcAft>
                <a:spcPts val="0"/>
              </a:spcAft>
              <a:buSzPts val="2500"/>
              <a:buChar char="•"/>
            </a:pPr>
            <a:r>
              <a:rPr lang="en-US" sz="2500" dirty="0"/>
              <a:t>Do you need to get into a company office building? How do you plan on getting in? Will you count on someone holding the door for you?</a:t>
            </a:r>
            <a:endParaRPr sz="2500" dirty="0"/>
          </a:p>
          <a:p>
            <a:pPr marL="457200" lvl="0" indent="-387350" algn="l" rtl="0">
              <a:spcBef>
                <a:spcPts val="0"/>
              </a:spcBef>
              <a:spcAft>
                <a:spcPts val="0"/>
              </a:spcAft>
              <a:buSzPts val="2500"/>
              <a:buChar char="•"/>
            </a:pPr>
            <a:r>
              <a:rPr lang="en-US" sz="2500" dirty="0"/>
              <a:t>What is your pretext or made-up story if you are caught and questioned by a guard or employee? </a:t>
            </a:r>
            <a:endParaRPr sz="2500" dirty="0"/>
          </a:p>
          <a:p>
            <a:pPr marL="457200" lvl="0" indent="-387350" algn="l" rtl="0">
              <a:spcBef>
                <a:spcPts val="0"/>
              </a:spcBef>
              <a:spcAft>
                <a:spcPts val="0"/>
              </a:spcAft>
              <a:buSzPts val="2500"/>
              <a:buChar char="•"/>
            </a:pPr>
            <a:r>
              <a:rPr lang="en-US" sz="2500" dirty="0"/>
              <a:t>How will you dress to look the part?</a:t>
            </a:r>
            <a:endParaRPr sz="2500" dirty="0"/>
          </a:p>
          <a:p>
            <a:pPr marL="457200" lvl="0" indent="-387350" algn="l" rtl="0">
              <a:spcBef>
                <a:spcPts val="0"/>
              </a:spcBef>
              <a:spcAft>
                <a:spcPts val="0"/>
              </a:spcAft>
              <a:buSzPts val="2500"/>
              <a:buChar char="•"/>
            </a:pPr>
            <a:r>
              <a:rPr lang="en-US" sz="2500" dirty="0"/>
              <a:t>What props or actual equipment will you carry around to complete your mission?</a:t>
            </a:r>
            <a:endParaRPr sz="2500" dirty="0"/>
          </a:p>
        </p:txBody>
      </p:sp>
      <p:sp>
        <p:nvSpPr>
          <p:cNvPr id="193" name="Google Shape;193;p2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94" name="Google Shape;194;p25"/>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a:p>
        </p:txBody>
      </p:sp>
      <p:sp>
        <p:nvSpPr>
          <p:cNvPr id="201" name="Google Shape;201;p2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Execute Your Plan</a:t>
            </a:r>
            <a:endParaRPr sz="3000" u="sng"/>
          </a:p>
          <a:p>
            <a:pPr marL="0" lvl="0" indent="0" algn="l" rtl="0">
              <a:spcBef>
                <a:spcPts val="360"/>
              </a:spcBef>
              <a:spcAft>
                <a:spcPts val="0"/>
              </a:spcAft>
              <a:buNone/>
            </a:pPr>
            <a:r>
              <a:rPr lang="en-US" sz="2200"/>
              <a:t>Now, you don’t always have to be present physically in order to carry out your attack. If you recall from the first video, you learned that it is possible to do everything over the phone. But in many other different situations it may be crucial to be at the location in person. </a:t>
            </a:r>
            <a:endParaRPr sz="2200"/>
          </a:p>
          <a:p>
            <a:pPr marL="0" lvl="0" indent="0" algn="l" rtl="0">
              <a:spcBef>
                <a:spcPts val="360"/>
              </a:spcBef>
              <a:spcAft>
                <a:spcPts val="0"/>
              </a:spcAft>
              <a:buNone/>
            </a:pPr>
            <a:r>
              <a:rPr lang="en-US" sz="2200"/>
              <a:t>Which comes with its own set of problems. It is one thing to lie over the phone and pretend to be someone you’re not but talking to people face to face requires calm and controlled body language. In addition to a confident manner of verbal communication. Lots to think about. But in the end, in order to succeed nobody should be able to tell that you are an intruder from either interacting with you or looking at you. </a:t>
            </a:r>
            <a:endParaRPr sz="2200"/>
          </a:p>
        </p:txBody>
      </p:sp>
      <p:sp>
        <p:nvSpPr>
          <p:cNvPr id="202" name="Google Shape;202;p2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203" name="Google Shape;203;p26"/>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10" name="Google Shape;210;p2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dirty="0"/>
              <a:t>Submit Your Report (Reflect)</a:t>
            </a:r>
            <a:endParaRPr sz="3000" u="sng" dirty="0"/>
          </a:p>
          <a:p>
            <a:pPr marL="0" lvl="0" indent="0" algn="l" rtl="0">
              <a:spcBef>
                <a:spcPts val="360"/>
              </a:spcBef>
              <a:spcAft>
                <a:spcPts val="0"/>
              </a:spcAft>
              <a:buNone/>
            </a:pPr>
            <a:r>
              <a:rPr lang="en-US" sz="2500" dirty="0"/>
              <a:t>If you are a malicious hacker it goes without saying that there </a:t>
            </a:r>
            <a:r>
              <a:rPr lang="en-US" sz="2500" dirty="0" err="1"/>
              <a:t>willnot</a:t>
            </a:r>
            <a:r>
              <a:rPr lang="en-US" sz="2500" dirty="0"/>
              <a:t> be any report or follow up meeting to talk about your progress. </a:t>
            </a:r>
            <a:endParaRPr sz="2500" dirty="0"/>
          </a:p>
          <a:p>
            <a:pPr marL="0" lvl="0" indent="0" algn="l" rtl="0">
              <a:spcBef>
                <a:spcPts val="360"/>
              </a:spcBef>
              <a:spcAft>
                <a:spcPts val="0"/>
              </a:spcAft>
              <a:buNone/>
            </a:pPr>
            <a:r>
              <a:rPr lang="en-US" sz="2500" dirty="0"/>
              <a:t>This last step is mostly for security researchers that were hired to test how well the company’s security can hold up against a threat. A professional ethical hacker would be sharing their findings with the company at this stage and possibly sharing some suggestions as to how they can protect themselves in the future. </a:t>
            </a:r>
            <a:endParaRPr sz="2500" dirty="0"/>
          </a:p>
        </p:txBody>
      </p:sp>
      <p:sp>
        <p:nvSpPr>
          <p:cNvPr id="211" name="Google Shape;211;p2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212" name="Google Shape;212;p2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19" name="Google Shape;219;p2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Types of Attacks</a:t>
            </a:r>
            <a:endParaRPr sz="3000" u="sng"/>
          </a:p>
          <a:p>
            <a:pPr marL="0" lvl="0" indent="0" algn="l" rtl="0">
              <a:spcBef>
                <a:spcPts val="360"/>
              </a:spcBef>
              <a:spcAft>
                <a:spcPts val="0"/>
              </a:spcAft>
              <a:buNone/>
            </a:pPr>
            <a:r>
              <a:rPr lang="en-US" sz="2000"/>
              <a:t>You might have noticed that you don’t always need to interact with your target in person, in order to conduct a social engineering attack. Most attackers would actually avoid as much interaction as possible out fear of being remembered and tracked.</a:t>
            </a:r>
            <a:endParaRPr sz="2000"/>
          </a:p>
          <a:p>
            <a:pPr marL="0" lvl="0" indent="0" algn="l" rtl="0">
              <a:spcBef>
                <a:spcPts val="360"/>
              </a:spcBef>
              <a:spcAft>
                <a:spcPts val="0"/>
              </a:spcAft>
              <a:buNone/>
            </a:pPr>
            <a:r>
              <a:rPr lang="en-US" sz="2000"/>
              <a:t>We will now review a number of attack strategies that revolve around the idea of social engineering in some capacity. </a:t>
            </a:r>
            <a:endParaRPr sz="2000"/>
          </a:p>
          <a:p>
            <a:pPr marL="0" lvl="0" indent="0" algn="l" rtl="0">
              <a:spcBef>
                <a:spcPts val="360"/>
              </a:spcBef>
              <a:spcAft>
                <a:spcPts val="0"/>
              </a:spcAft>
              <a:buNone/>
            </a:pPr>
            <a:r>
              <a:rPr lang="en-US" sz="2000"/>
              <a:t>In the real world a successful cyber security operation would combine a variety of these methods to accomplish a goal so I would like you to remember that these types scenarios are never one or the other. You should be willing to dig underneath the surface to understand what else may be going on. </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20" name="Google Shape;220;p2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221" name="Google Shape;221;p2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28" name="Google Shape;228;p29"/>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Types of Attacks - Baiting</a:t>
            </a:r>
            <a:r>
              <a:rPr lang="en-US" sz="3000"/>
              <a:t> </a:t>
            </a:r>
            <a:endParaRPr sz="3000"/>
          </a:p>
          <a:p>
            <a:pPr marL="0" lvl="0" indent="0" algn="l" rtl="0">
              <a:spcBef>
                <a:spcPts val="360"/>
              </a:spcBef>
              <a:spcAft>
                <a:spcPts val="0"/>
              </a:spcAft>
              <a:buNone/>
            </a:pPr>
            <a:r>
              <a:rPr lang="en-US" sz="2000"/>
              <a:t>The name of this attack on its own might give you an idea as to what this is all about. Baiting your target can be done in a wide variety of ways.</a:t>
            </a:r>
            <a:endParaRPr sz="2000"/>
          </a:p>
          <a:p>
            <a:pPr marL="0" lvl="0" indent="0" algn="l" rtl="0">
              <a:spcBef>
                <a:spcPts val="360"/>
              </a:spcBef>
              <a:spcAft>
                <a:spcPts val="0"/>
              </a:spcAft>
              <a:buNone/>
            </a:pPr>
            <a:r>
              <a:rPr lang="en-US" sz="2000"/>
              <a:t>One way to bait a target could be to leave behind a USB flash drive in a parking lot or a lounge and wait for somebody curious enough to plug it into their computer. </a:t>
            </a:r>
            <a:endParaRPr sz="2000"/>
          </a:p>
          <a:p>
            <a:pPr marL="0" lvl="0" indent="0" algn="l" rtl="0">
              <a:spcBef>
                <a:spcPts val="360"/>
              </a:spcBef>
              <a:spcAft>
                <a:spcPts val="0"/>
              </a:spcAft>
              <a:buNone/>
            </a:pPr>
            <a:r>
              <a:rPr lang="en-US" sz="2000"/>
              <a:t>Another way to bait your target is by approaching them with an offer that they simply cannot resist. This tactic could involve a little more research to find out what exactly could be of interest to them. </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29" name="Google Shape;229;p2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30" name="Google Shape;230;p29"/>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37" name="Google Shape;237;p30"/>
          <p:cNvSpPr txBox="1">
            <a:spLocks noGrp="1"/>
          </p:cNvSpPr>
          <p:nvPr>
            <p:ph idx="1"/>
          </p:nvPr>
        </p:nvSpPr>
        <p:spPr>
          <a:xfrm>
            <a:off x="457200" y="1346575"/>
            <a:ext cx="49794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Types of Attacks - Phishing </a:t>
            </a:r>
            <a:endParaRPr sz="3000" u="sng"/>
          </a:p>
          <a:p>
            <a:pPr marL="0" lvl="0" indent="0" algn="l" rtl="0">
              <a:spcBef>
                <a:spcPts val="360"/>
              </a:spcBef>
              <a:spcAft>
                <a:spcPts val="0"/>
              </a:spcAft>
              <a:buNone/>
            </a:pPr>
            <a:r>
              <a:rPr lang="en-US" sz="1900"/>
              <a:t>Phishing is the practice of sending messages to your target, whether that comes from email or social media all while insisting that you are a trustworthy source. </a:t>
            </a:r>
            <a:endParaRPr sz="1900"/>
          </a:p>
          <a:p>
            <a:pPr marL="0" lvl="0" indent="0" algn="l" rtl="0">
              <a:spcBef>
                <a:spcPts val="360"/>
              </a:spcBef>
              <a:spcAft>
                <a:spcPts val="0"/>
              </a:spcAft>
              <a:buNone/>
            </a:pPr>
            <a:r>
              <a:rPr lang="en-US" sz="1900"/>
              <a:t>This type of attack is very common and is usually known to originate from malicious emails. The attacker can claim that they are from your department’s IT-department and get you to click on a link that actually installs malware, or gives then access to your computer. </a:t>
            </a:r>
            <a:endParaRPr sz="1900"/>
          </a:p>
          <a:p>
            <a:pPr marL="0" lvl="0" indent="0" algn="l" rtl="0">
              <a:spcBef>
                <a:spcPts val="360"/>
              </a:spcBef>
              <a:spcAft>
                <a:spcPts val="0"/>
              </a:spcAft>
              <a:buNone/>
            </a:pPr>
            <a:r>
              <a:rPr lang="en-US" sz="1900"/>
              <a:t>For this reason, it is never a good idea to open up and click on anything within an email if you do not recognize the sender.</a:t>
            </a:r>
            <a:r>
              <a:rPr lang="en-US" sz="2000"/>
              <a:t> </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38" name="Google Shape;238;p3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239" name="Google Shape;239;p30"/>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pic>
        <p:nvPicPr>
          <p:cNvPr id="240" name="Google Shape;240;p30"/>
          <p:cNvPicPr preferRelativeResize="0"/>
          <p:nvPr/>
        </p:nvPicPr>
        <p:blipFill rotWithShape="1">
          <a:blip r:embed="rId3">
            <a:alphaModFix/>
          </a:blip>
          <a:srcRect l="8894" t="20675" r="7507" b="21066"/>
          <a:stretch/>
        </p:blipFill>
        <p:spPr>
          <a:xfrm>
            <a:off x="5649850" y="2712125"/>
            <a:ext cx="3212125" cy="2238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47" name="Google Shape;247;p31"/>
          <p:cNvSpPr txBox="1">
            <a:spLocks noGrp="1"/>
          </p:cNvSpPr>
          <p:nvPr>
            <p:ph idx="1"/>
          </p:nvPr>
        </p:nvSpPr>
        <p:spPr>
          <a:xfrm>
            <a:off x="172925" y="1314750"/>
            <a:ext cx="4304400" cy="5128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Types of Attacks - </a:t>
            </a:r>
            <a:endParaRPr sz="2500" u="sng"/>
          </a:p>
          <a:p>
            <a:pPr marL="0" lvl="0" indent="0" algn="l" rtl="0">
              <a:spcBef>
                <a:spcPts val="360"/>
              </a:spcBef>
              <a:spcAft>
                <a:spcPts val="0"/>
              </a:spcAft>
              <a:buNone/>
            </a:pPr>
            <a:r>
              <a:rPr lang="en-US" sz="2500" u="sng"/>
              <a:t>Spear Phishing </a:t>
            </a:r>
            <a:endParaRPr sz="2500" u="sng"/>
          </a:p>
          <a:p>
            <a:pPr marL="0" lvl="0" indent="0" algn="l" rtl="0">
              <a:spcBef>
                <a:spcPts val="360"/>
              </a:spcBef>
              <a:spcAft>
                <a:spcPts val="0"/>
              </a:spcAft>
              <a:buNone/>
            </a:pPr>
            <a:r>
              <a:rPr lang="en-US" sz="2000"/>
              <a:t>Spear phishing is more selective of its target. But the essence of phishing is still there. In this type of attack only one person, department or company is being targeted. </a:t>
            </a:r>
            <a:endParaRPr sz="2000"/>
          </a:p>
          <a:p>
            <a:pPr marL="0" lvl="0" indent="0" algn="l" rtl="0">
              <a:spcBef>
                <a:spcPts val="360"/>
              </a:spcBef>
              <a:spcAft>
                <a:spcPts val="0"/>
              </a:spcAft>
              <a:buNone/>
            </a:pPr>
            <a:r>
              <a:rPr lang="en-US" sz="2000"/>
              <a:t>A phishing attack could also be thought of as shooting at a target blindly and hoping that somebody falls for the scam. Whereas spear phishing only aims for only one spot of the target.</a:t>
            </a:r>
            <a:endParaRPr sz="2000"/>
          </a:p>
          <a:p>
            <a:pPr marL="0" lvl="0" indent="0" algn="l" rtl="0">
              <a:spcBef>
                <a:spcPts val="360"/>
              </a:spcBef>
              <a:spcAft>
                <a:spcPts val="0"/>
              </a:spcAft>
              <a:buNone/>
            </a:pPr>
            <a:r>
              <a:rPr lang="en-US" sz="2000"/>
              <a:t>Watch this short video to get a better sense of what this entails.</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48" name="Google Shape;248;p3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49" name="Google Shape;249;p31" descr="Find out how spearphishing emails are crafted to infiltrate your network and what you can do to protect against them. Learn more: https://www.fireeye.com/solutions/ex-email-security-products.html" title="Anatomy of a Spearphishing Attack">
            <a:hlinkClick r:id="rId3"/>
          </p:cNvPr>
          <p:cNvPicPr preferRelativeResize="0"/>
          <p:nvPr/>
        </p:nvPicPr>
        <p:blipFill>
          <a:blip r:embed="rId4">
            <a:alphaModFix/>
          </a:blip>
          <a:stretch>
            <a:fillRect/>
          </a:stretch>
        </p:blipFill>
        <p:spPr>
          <a:xfrm>
            <a:off x="4477225" y="2116938"/>
            <a:ext cx="4572000" cy="3429000"/>
          </a:xfrm>
          <a:prstGeom prst="rect">
            <a:avLst/>
          </a:prstGeom>
          <a:noFill/>
          <a:ln>
            <a:noFill/>
          </a:ln>
        </p:spPr>
      </p:pic>
      <p:sp>
        <p:nvSpPr>
          <p:cNvPr id="250" name="Google Shape;250;p31"/>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251" name="Google Shape;251;p31"/>
          <p:cNvSpPr txBox="1"/>
          <p:nvPr/>
        </p:nvSpPr>
        <p:spPr>
          <a:xfrm>
            <a:off x="5093725" y="5735550"/>
            <a:ext cx="3339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dirty="0">
                <a:solidFill>
                  <a:schemeClr val="hlink"/>
                </a:solidFill>
                <a:hlinkClick r:id="rId5"/>
              </a:rPr>
              <a:t>https://youtu.be/2IUKrxVpw3M</a:t>
            </a:r>
            <a:r>
              <a:rPr lang="en-US" sz="1700" dirty="0"/>
              <a:t>	</a:t>
            </a: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58" name="Google Shape;258;p3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Types of Attacks - Whaling</a:t>
            </a:r>
            <a:endParaRPr sz="3000" u="sng"/>
          </a:p>
          <a:p>
            <a:pPr marL="0" lvl="0" indent="0" algn="l" rtl="0">
              <a:spcBef>
                <a:spcPts val="360"/>
              </a:spcBef>
              <a:spcAft>
                <a:spcPts val="0"/>
              </a:spcAft>
              <a:buNone/>
            </a:pPr>
            <a:r>
              <a:rPr lang="en-US" sz="2500"/>
              <a:t>Whaling is another subset of phishing that is selective of its target. However, this time the attacker is going after the “big fish”.</a:t>
            </a:r>
            <a:endParaRPr sz="2500"/>
          </a:p>
          <a:p>
            <a:pPr marL="0" lvl="0" indent="0" algn="l" rtl="0">
              <a:spcBef>
                <a:spcPts val="360"/>
              </a:spcBef>
              <a:spcAft>
                <a:spcPts val="0"/>
              </a:spcAft>
              <a:buNone/>
            </a:pPr>
            <a:r>
              <a:rPr lang="en-US" sz="2500"/>
              <a:t>Whaling means going after a high ranking individuals within an organization such as a CEO or the CFO. </a:t>
            </a:r>
            <a:endParaRPr sz="25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59" name="Google Shape;259;p3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260" name="Google Shape;260;p32"/>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67" name="Google Shape;267;p33"/>
          <p:cNvSpPr txBox="1">
            <a:spLocks noGrp="1"/>
          </p:cNvSpPr>
          <p:nvPr>
            <p:ph idx="1"/>
          </p:nvPr>
        </p:nvSpPr>
        <p:spPr>
          <a:xfrm>
            <a:off x="457200" y="12420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dirty="0"/>
              <a:t>Types of Attacks - </a:t>
            </a:r>
            <a:r>
              <a:rPr lang="en-US" sz="3000" u="sng" dirty="0" err="1"/>
              <a:t>WiFi</a:t>
            </a:r>
            <a:r>
              <a:rPr lang="en-US" sz="3000" u="sng" dirty="0"/>
              <a:t> Phishing</a:t>
            </a:r>
            <a:endParaRPr sz="3000" u="sng" dirty="0"/>
          </a:p>
          <a:p>
            <a:pPr marL="0" lvl="0" indent="0" algn="l" rtl="0">
              <a:spcBef>
                <a:spcPts val="360"/>
              </a:spcBef>
              <a:spcAft>
                <a:spcPts val="0"/>
              </a:spcAft>
              <a:buNone/>
            </a:pPr>
            <a:r>
              <a:rPr lang="en-US" sz="2500" dirty="0" err="1"/>
              <a:t>WiFi</a:t>
            </a:r>
            <a:r>
              <a:rPr lang="en-US" sz="2500" dirty="0"/>
              <a:t> phishing involves setting up a fake wireless access point. Which is also known as a </a:t>
            </a:r>
            <a:r>
              <a:rPr lang="en-US" sz="2500" dirty="0" err="1"/>
              <a:t>WiFi</a:t>
            </a:r>
            <a:r>
              <a:rPr lang="en-US" sz="2500" dirty="0"/>
              <a:t> Pineapple to listen in on other people’s traffic.</a:t>
            </a:r>
            <a:endParaRPr sz="2500" dirty="0"/>
          </a:p>
          <a:p>
            <a:pPr marL="0" lvl="0" indent="0" algn="l" rtl="0">
              <a:spcBef>
                <a:spcPts val="360"/>
              </a:spcBef>
              <a:spcAft>
                <a:spcPts val="0"/>
              </a:spcAft>
              <a:buNone/>
            </a:pPr>
            <a:r>
              <a:rPr lang="en-US" sz="2500" dirty="0"/>
              <a:t>For example let’s say that you visit a Starbucks and you wanted to spy on people around you, what you would do is set up a pineapple in Starbucks that has an SSID or network name of “</a:t>
            </a:r>
            <a:r>
              <a:rPr lang="en-US" sz="2500" dirty="0" err="1"/>
              <a:t>StarbucksGuest</a:t>
            </a:r>
            <a:r>
              <a:rPr lang="en-US" sz="2500" dirty="0"/>
              <a:t>”.</a:t>
            </a:r>
            <a:endParaRPr sz="2500" dirty="0"/>
          </a:p>
          <a:p>
            <a:pPr marL="0" lvl="0" indent="0" algn="l" rtl="0">
              <a:spcBef>
                <a:spcPts val="360"/>
              </a:spcBef>
              <a:spcAft>
                <a:spcPts val="0"/>
              </a:spcAft>
              <a:buNone/>
            </a:pPr>
            <a:r>
              <a:rPr lang="en-US" sz="2500" dirty="0"/>
              <a:t>People would see this connection and trust it because it looks normal. </a:t>
            </a:r>
            <a:endParaRPr sz="2500" dirty="0"/>
          </a:p>
          <a:p>
            <a:pPr marL="0" lvl="0" indent="0" algn="l" rtl="0">
              <a:spcBef>
                <a:spcPts val="360"/>
              </a:spcBef>
              <a:spcAft>
                <a:spcPts val="0"/>
              </a:spcAft>
              <a:buNone/>
            </a:pPr>
            <a:r>
              <a:rPr lang="en-US" sz="2500" dirty="0"/>
              <a:t>For a visual example, watch this video on </a:t>
            </a:r>
            <a:r>
              <a:rPr lang="en-US" sz="2500" u="sng" dirty="0" err="1">
                <a:solidFill>
                  <a:schemeClr val="hlink"/>
                </a:solidFill>
                <a:hlinkClick r:id="rId3"/>
              </a:rPr>
              <a:t>MotherBoard</a:t>
            </a:r>
            <a:r>
              <a:rPr lang="en-US" sz="2500" dirty="0"/>
              <a:t> from 1:40 - 5:30. </a:t>
            </a:r>
            <a:endParaRPr sz="2500" dirty="0"/>
          </a:p>
          <a:p>
            <a:pPr marL="0" lvl="0" indent="0" algn="l" rtl="0">
              <a:spcBef>
                <a:spcPts val="360"/>
              </a:spcBef>
              <a:spcAft>
                <a:spcPts val="0"/>
              </a:spcAft>
              <a:buNone/>
            </a:pPr>
            <a:endParaRPr sz="2000" dirty="0"/>
          </a:p>
          <a:p>
            <a:pPr marL="0" lvl="0" indent="0" algn="l" rtl="0">
              <a:spcBef>
                <a:spcPts val="360"/>
              </a:spcBef>
              <a:spcAft>
                <a:spcPts val="0"/>
              </a:spcAft>
              <a:buNone/>
            </a:pPr>
            <a:endParaRPr sz="2000" dirty="0"/>
          </a:p>
          <a:p>
            <a:pPr marL="0" lvl="0" indent="0" algn="l" rtl="0">
              <a:spcBef>
                <a:spcPts val="360"/>
              </a:spcBef>
              <a:spcAft>
                <a:spcPts val="0"/>
              </a:spcAft>
              <a:buNone/>
            </a:pPr>
            <a:endParaRPr sz="2000" dirty="0"/>
          </a:p>
          <a:p>
            <a:pPr marL="0" lvl="0" indent="0" algn="l" rtl="0">
              <a:spcBef>
                <a:spcPts val="360"/>
              </a:spcBef>
              <a:spcAft>
                <a:spcPts val="0"/>
              </a:spcAft>
              <a:buNone/>
            </a:pPr>
            <a:endParaRPr dirty="0"/>
          </a:p>
        </p:txBody>
      </p:sp>
      <p:sp>
        <p:nvSpPr>
          <p:cNvPr id="268" name="Google Shape;268;p3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269" name="Google Shape;269;p33"/>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270" name="Google Shape;270;p33"/>
          <p:cNvSpPr txBox="1"/>
          <p:nvPr/>
        </p:nvSpPr>
        <p:spPr>
          <a:xfrm>
            <a:off x="3688625" y="5768175"/>
            <a:ext cx="471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chemeClr val="hlink"/>
                </a:solidFill>
                <a:hlinkClick r:id="rId3"/>
              </a:rPr>
              <a:t>https://www.youtube.com/watch?v=dysnKiXUlRU</a:t>
            </a:r>
            <a:r>
              <a:rPr lang="en-US" sz="1600"/>
              <a:t>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Agenda</a:t>
            </a:r>
            <a:endParaRPr>
              <a:latin typeface="Helvetica Neue"/>
              <a:ea typeface="Helvetica Neue"/>
              <a:cs typeface="Helvetica Neue"/>
              <a:sym typeface="Helvetica Neue"/>
            </a:endParaRPr>
          </a:p>
        </p:txBody>
      </p:sp>
      <p:sp>
        <p:nvSpPr>
          <p:cNvPr id="105" name="Google Shape;105;p16"/>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431800" algn="l" rtl="0">
              <a:spcBef>
                <a:spcPts val="360"/>
              </a:spcBef>
              <a:spcAft>
                <a:spcPts val="0"/>
              </a:spcAft>
              <a:buSzPts val="3200"/>
              <a:buChar char="➢"/>
            </a:pPr>
            <a:r>
              <a:rPr lang="en-US"/>
              <a:t>Introduction to Social Engineering</a:t>
            </a:r>
            <a:endParaRPr/>
          </a:p>
          <a:p>
            <a:pPr marL="457200" lvl="0" indent="-431800" algn="l" rtl="0">
              <a:spcBef>
                <a:spcPts val="0"/>
              </a:spcBef>
              <a:spcAft>
                <a:spcPts val="0"/>
              </a:spcAft>
              <a:buSzPts val="3200"/>
              <a:buChar char="➢"/>
            </a:pPr>
            <a:r>
              <a:rPr lang="en-US"/>
              <a:t>Physical Security </a:t>
            </a:r>
            <a:endParaRPr/>
          </a:p>
        </p:txBody>
      </p:sp>
      <p:sp>
        <p:nvSpPr>
          <p:cNvPr id="106" name="Google Shape;106;p1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7" name="Google Shape;107;p16"/>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77" name="Google Shape;277;p34"/>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Types of Attacks - SMSishing</a:t>
            </a:r>
            <a:endParaRPr sz="2500" u="sng"/>
          </a:p>
          <a:p>
            <a:pPr marL="0" lvl="0" indent="0" algn="l" rtl="0">
              <a:spcBef>
                <a:spcPts val="360"/>
              </a:spcBef>
              <a:spcAft>
                <a:spcPts val="0"/>
              </a:spcAft>
              <a:buNone/>
            </a:pPr>
            <a:r>
              <a:rPr lang="en-US" sz="2000"/>
              <a:t>If you are unfamiliar with the term. SMS is simply another word for a text message. SMSishing is a phishing attack done entirely through a text message. </a:t>
            </a:r>
            <a:endParaRPr sz="2000"/>
          </a:p>
          <a:p>
            <a:pPr marL="0" lvl="0" indent="0" algn="l" rtl="0">
              <a:spcBef>
                <a:spcPts val="360"/>
              </a:spcBef>
              <a:spcAft>
                <a:spcPts val="0"/>
              </a:spcAft>
              <a:buNone/>
            </a:pPr>
            <a:r>
              <a:rPr lang="en-US" sz="2000"/>
              <a:t>This type of attack relies on short and quick messages and depends on instilling a sense of urgency. Phrases like “claim your reward now”, or “you have a pending package”, are often found on messages from a SMSishing campaign. </a:t>
            </a:r>
            <a:endParaRPr sz="2000"/>
          </a:p>
          <a:p>
            <a:pPr marL="0" lvl="0" indent="0" algn="l" rtl="0">
              <a:spcBef>
                <a:spcPts val="360"/>
              </a:spcBef>
              <a:spcAft>
                <a:spcPts val="0"/>
              </a:spcAft>
              <a:buNone/>
            </a:pPr>
            <a:r>
              <a:rPr lang="en-US" sz="2000"/>
              <a:t>A few months ago I kept receiving text messages that I had a pending package from the postal service and that I had to click a link to find out how to get it. I don’t order a lot of stuff off of the internet but when I do I am tracking it daily on my phone so I knew right away that this was a scam. But what if you recently moved and thought this was just a helpful notification, then you might be in for some trouble.</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78" name="Google Shape;278;p3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279" name="Google Shape;279;p34"/>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86" name="Google Shape;286;p35"/>
          <p:cNvSpPr txBox="1">
            <a:spLocks noGrp="1"/>
          </p:cNvSpPr>
          <p:nvPr>
            <p:ph idx="1"/>
          </p:nvPr>
        </p:nvSpPr>
        <p:spPr>
          <a:xfrm>
            <a:off x="457200" y="1292225"/>
            <a:ext cx="4434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Types of Attacks - QR Code</a:t>
            </a:r>
            <a:endParaRPr sz="2500" u="sng"/>
          </a:p>
          <a:p>
            <a:pPr marL="0" lvl="0" indent="0" algn="l" rtl="0">
              <a:spcBef>
                <a:spcPts val="360"/>
              </a:spcBef>
              <a:spcAft>
                <a:spcPts val="0"/>
              </a:spcAft>
              <a:buNone/>
            </a:pPr>
            <a:r>
              <a:rPr lang="en-US" sz="1800"/>
              <a:t>The rise of touchless ordering features in restaurants and retail stores led to widespread use of the QR code. </a:t>
            </a:r>
            <a:endParaRPr sz="1800"/>
          </a:p>
          <a:p>
            <a:pPr marL="0" lvl="0" indent="0" algn="l" rtl="0">
              <a:spcBef>
                <a:spcPts val="360"/>
              </a:spcBef>
              <a:spcAft>
                <a:spcPts val="0"/>
              </a:spcAft>
              <a:buNone/>
            </a:pPr>
            <a:r>
              <a:rPr lang="en-US" sz="1800"/>
              <a:t>While there are a lot of benefits that come from contactless ordering a lot of hackers saw this as an opportunity to put up their own QR codes in trusted locations. Where people would inadvertently be visiting a malicious site. </a:t>
            </a:r>
            <a:endParaRPr sz="1800"/>
          </a:p>
          <a:p>
            <a:pPr marL="0" lvl="0" indent="0" algn="l" rtl="0">
              <a:spcBef>
                <a:spcPts val="360"/>
              </a:spcBef>
              <a:spcAft>
                <a:spcPts val="0"/>
              </a:spcAft>
              <a:buNone/>
            </a:pPr>
            <a:r>
              <a:rPr lang="en-US" sz="1800"/>
              <a:t>It is impossible for a person to know where a QR code is going to direct you simply by looking at it. Which is why you should pay attention to the preview before entering any personal information. </a:t>
            </a:r>
            <a:endParaRPr sz="18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87" name="Google Shape;287;p3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88" name="Google Shape;288;p35"/>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pic>
        <p:nvPicPr>
          <p:cNvPr id="289" name="Google Shape;289;p35" descr="They're used at venues across the country to quickly gather information for COVID tracing, but there are now growing fears that QR codes are being used by hackers and scammers to steal your personal information&#10;&#10;Subscr.ibe to 7NEWS for the latest video » https://7news.link/YTSubscribe&#10;&#10;Connect with 7NEWS online&#10;Visit » https://7news.com.au&#10;Facebook » https://www.facebook.com/7NewsAustralia&#10;Twitter » https://twitter.com/7NewsAustralia&#10;Instagram » https://www.instagram.com/7newsaustralia/ &#10;&#10;7NEWS combines the trusted and powerful news brands including Sunrise, The Morning Show, The Latest, and 7NEWS.com.au, delivering unique, engaging and continuous coverage on the issues that matter most to Australians. Watch 7NEWS nightly at 6pm and weekdays at 11:30am and 4pm on Channel 7 and 7plus.&#10;&#10;#BreakingNews #Coronavirus #7NEWS" title="Coronavirus: How scammers are using QR codes to steal personal data | 7NEWS">
            <a:hlinkClick r:id="rId3"/>
          </p:cNvPr>
          <p:cNvPicPr preferRelativeResize="0"/>
          <p:nvPr/>
        </p:nvPicPr>
        <p:blipFill>
          <a:blip r:embed="rId4">
            <a:alphaModFix/>
          </a:blip>
          <a:stretch>
            <a:fillRect/>
          </a:stretch>
        </p:blipFill>
        <p:spPr>
          <a:xfrm>
            <a:off x="5079725" y="2074988"/>
            <a:ext cx="3947400" cy="2960550"/>
          </a:xfrm>
          <a:prstGeom prst="rect">
            <a:avLst/>
          </a:prstGeom>
          <a:noFill/>
          <a:ln>
            <a:noFill/>
          </a:ln>
        </p:spPr>
      </p:pic>
      <p:sp>
        <p:nvSpPr>
          <p:cNvPr id="290" name="Google Shape;290;p35"/>
          <p:cNvSpPr txBox="1"/>
          <p:nvPr/>
        </p:nvSpPr>
        <p:spPr>
          <a:xfrm>
            <a:off x="5371800" y="5035550"/>
            <a:ext cx="3315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dirty="0">
                <a:solidFill>
                  <a:schemeClr val="hlink"/>
                </a:solidFill>
                <a:hlinkClick r:id="rId5"/>
              </a:rPr>
              <a:t>https://youtu.be/tPC3v1LCM9A</a:t>
            </a:r>
            <a:r>
              <a:rPr lang="en-US" sz="1700" dirty="0"/>
              <a:t>	</a:t>
            </a: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297" name="Google Shape;297;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Types of Attacks - TinyURL</a:t>
            </a:r>
            <a:endParaRPr sz="2500" u="sng"/>
          </a:p>
          <a:p>
            <a:pPr marL="0" lvl="0" indent="0" algn="l" rtl="0">
              <a:spcBef>
                <a:spcPts val="360"/>
              </a:spcBef>
              <a:spcAft>
                <a:spcPts val="0"/>
              </a:spcAft>
              <a:buNone/>
            </a:pPr>
            <a:r>
              <a:rPr lang="en-US" sz="2000"/>
              <a:t>Last one I promise!</a:t>
            </a:r>
            <a:endParaRPr sz="2000"/>
          </a:p>
          <a:p>
            <a:pPr marL="0" lvl="0" indent="0" algn="l" rtl="0">
              <a:spcBef>
                <a:spcPts val="360"/>
              </a:spcBef>
              <a:spcAft>
                <a:spcPts val="0"/>
              </a:spcAft>
              <a:buNone/>
            </a:pPr>
            <a:r>
              <a:rPr lang="en-US" sz="2000"/>
              <a:t>If you have ever been on twitter you might be familiar with tinyURLs, which are links that are purposely shorter in order to comply with the limited number of characters you are allowed to use.</a:t>
            </a:r>
            <a:endParaRPr sz="2000"/>
          </a:p>
          <a:p>
            <a:pPr marL="0" lvl="0" indent="0" algn="l" rtl="0">
              <a:spcBef>
                <a:spcPts val="360"/>
              </a:spcBef>
              <a:spcAft>
                <a:spcPts val="0"/>
              </a:spcAft>
              <a:buNone/>
            </a:pPr>
            <a:r>
              <a:rPr lang="en-US" sz="2000"/>
              <a:t>Sometimes tinyURLs come in handy because they do look more “neat” if you have a really long or awkward-looking link. </a:t>
            </a:r>
            <a:endParaRPr sz="2000"/>
          </a:p>
          <a:p>
            <a:pPr marL="0" lvl="0" indent="0" algn="l" rtl="0">
              <a:spcBef>
                <a:spcPts val="360"/>
              </a:spcBef>
              <a:spcAft>
                <a:spcPts val="0"/>
              </a:spcAft>
              <a:buNone/>
            </a:pPr>
            <a:r>
              <a:rPr lang="en-US" sz="2000"/>
              <a:t>In a more dangerous scenario a tiny URL could be used to HIDE a link’s destination. So you will able to trick more people into clicking on it. </a:t>
            </a:r>
            <a:endParaRPr sz="2000"/>
          </a:p>
          <a:p>
            <a:pPr marL="0" lvl="0" indent="0" algn="l" rtl="0">
              <a:spcBef>
                <a:spcPts val="360"/>
              </a:spcBef>
              <a:spcAft>
                <a:spcPts val="0"/>
              </a:spcAft>
              <a:buNone/>
            </a:pPr>
            <a:r>
              <a:rPr lang="en-US" sz="2000"/>
              <a:t>Nowadays, tinyURL offers ways to check where a link is really taking you but it is still wise to be careful.</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a:p>
        </p:txBody>
      </p:sp>
      <p:sp>
        <p:nvSpPr>
          <p:cNvPr id="298" name="Google Shape;298;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299" name="Google Shape;299;p36"/>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306" name="Google Shape;306;p37"/>
          <p:cNvSpPr txBox="1">
            <a:spLocks noGrp="1"/>
          </p:cNvSpPr>
          <p:nvPr>
            <p:ph idx="1"/>
          </p:nvPr>
        </p:nvSpPr>
        <p:spPr>
          <a:xfrm>
            <a:off x="457200" y="13159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dirty="0"/>
              <a:t>Social Engineering within the Cyber Defense Competition</a:t>
            </a:r>
            <a:endParaRPr sz="2500" dirty="0"/>
          </a:p>
          <a:p>
            <a:pPr marL="0" lvl="0" indent="0" algn="l" rtl="0">
              <a:spcBef>
                <a:spcPts val="360"/>
              </a:spcBef>
              <a:spcAft>
                <a:spcPts val="0"/>
              </a:spcAft>
              <a:buNone/>
            </a:pPr>
            <a:endParaRPr sz="2000" dirty="0"/>
          </a:p>
          <a:p>
            <a:pPr marL="0" lvl="0" indent="0" algn="l" rtl="0">
              <a:spcBef>
                <a:spcPts val="360"/>
              </a:spcBef>
              <a:spcAft>
                <a:spcPts val="0"/>
              </a:spcAft>
              <a:buNone/>
            </a:pPr>
            <a:r>
              <a:rPr lang="en-US" sz="2000" dirty="0"/>
              <a:t>The entire CDC will have an overall theme. This is referred to as the competition scenario. There is a different one every year. One year was based on helping the police defend their systems from cybercriminals. Another scenario might involve an e-commerce theme, where you will defend the online retailer from the red team. </a:t>
            </a:r>
            <a:endParaRPr sz="2000" dirty="0"/>
          </a:p>
          <a:p>
            <a:pPr marL="0" lvl="0" indent="0" algn="l" rtl="0">
              <a:spcBef>
                <a:spcPts val="360"/>
              </a:spcBef>
              <a:spcAft>
                <a:spcPts val="0"/>
              </a:spcAft>
              <a:buNone/>
            </a:pPr>
            <a:r>
              <a:rPr lang="en-US" sz="2000" dirty="0"/>
              <a:t>You are awarded points during the competition based on how well you defended your systems. And what I want you to remember is that everything that happens during the competition, will happen for a reason. The red team will try to manipulate you, in order to gain leverage by using basic social engineering tactics. So be on the lookout!</a:t>
            </a:r>
            <a:endParaRPr sz="2000" dirty="0"/>
          </a:p>
          <a:p>
            <a:pPr marL="0" lvl="0" indent="0" algn="l" rtl="0">
              <a:spcBef>
                <a:spcPts val="360"/>
              </a:spcBef>
              <a:spcAft>
                <a:spcPts val="0"/>
              </a:spcAft>
              <a:buNone/>
            </a:pPr>
            <a:r>
              <a:rPr lang="en-US" sz="2000" dirty="0"/>
              <a:t>One year a fire drill was held and teams that didn’t lock their computers or sign out, lost points.</a:t>
            </a:r>
            <a:endParaRPr sz="2000" dirty="0"/>
          </a:p>
          <a:p>
            <a:pPr marL="0" lvl="0" indent="0" algn="l" rtl="0">
              <a:spcBef>
                <a:spcPts val="360"/>
              </a:spcBef>
              <a:spcAft>
                <a:spcPts val="0"/>
              </a:spcAft>
              <a:buNone/>
            </a:pPr>
            <a:r>
              <a:rPr lang="en-US" sz="2000" dirty="0"/>
              <a:t>The red team also has a phone so be mindful of that...</a:t>
            </a:r>
            <a:endParaRPr sz="2000" dirty="0"/>
          </a:p>
          <a:p>
            <a:pPr marL="0" lvl="0" indent="0" algn="l" rtl="0">
              <a:spcBef>
                <a:spcPts val="360"/>
              </a:spcBef>
              <a:spcAft>
                <a:spcPts val="0"/>
              </a:spcAft>
              <a:buNone/>
            </a:pPr>
            <a:endParaRPr sz="2500" dirty="0"/>
          </a:p>
        </p:txBody>
      </p:sp>
      <p:sp>
        <p:nvSpPr>
          <p:cNvPr id="307" name="Google Shape;307;p3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08" name="Google Shape;308;p3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8"/>
          <p:cNvSpPr txBox="1">
            <a:spLocks noGrp="1"/>
          </p:cNvSpPr>
          <p:nvPr>
            <p:ph type="title"/>
          </p:nvPr>
        </p:nvSpPr>
        <p:spPr>
          <a:xfrm>
            <a:off x="457200" y="4159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15" name="Google Shape;315;p3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16" name="Google Shape;316;p38"/>
          <p:cNvPicPr preferRelativeResize="0"/>
          <p:nvPr/>
        </p:nvPicPr>
        <p:blipFill rotWithShape="1">
          <a:blip r:embed="rId3">
            <a:alphaModFix/>
          </a:blip>
          <a:srcRect t="26773" b="24064"/>
          <a:stretch/>
        </p:blipFill>
        <p:spPr>
          <a:xfrm>
            <a:off x="895012" y="284250"/>
            <a:ext cx="7235574" cy="2257975"/>
          </a:xfrm>
          <a:prstGeom prst="rect">
            <a:avLst/>
          </a:prstGeom>
          <a:noFill/>
          <a:ln>
            <a:noFill/>
          </a:ln>
        </p:spPr>
      </p:pic>
      <p:sp>
        <p:nvSpPr>
          <p:cNvPr id="317" name="Google Shape;317;p3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318" name="Google Shape;318;p3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25" name="Google Shape;325;p39"/>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What is physical security?</a:t>
            </a:r>
            <a:endParaRPr sz="2500" u="sng"/>
          </a:p>
          <a:p>
            <a:pPr marL="0" lvl="0" indent="0" algn="l" rtl="0">
              <a:spcBef>
                <a:spcPts val="360"/>
              </a:spcBef>
              <a:spcAft>
                <a:spcPts val="0"/>
              </a:spcAft>
              <a:buNone/>
            </a:pPr>
            <a:r>
              <a:rPr lang="en-US" sz="2000"/>
              <a:t>As you might be able to guess, physical security involves any physical measure used to protect an organization’s assets. Locks, cameras, sensors, special doors and building maps, you name it. </a:t>
            </a:r>
            <a:endParaRPr sz="2000"/>
          </a:p>
          <a:p>
            <a:pPr marL="0" lvl="0" indent="0" algn="l" rtl="0">
              <a:spcBef>
                <a:spcPts val="360"/>
              </a:spcBef>
              <a:spcAft>
                <a:spcPts val="0"/>
              </a:spcAft>
              <a:buNone/>
            </a:pPr>
            <a:r>
              <a:rPr lang="en-US" sz="2500" u="sng"/>
              <a:t>Why is physical security important?</a:t>
            </a:r>
            <a:endParaRPr sz="2500" u="sng"/>
          </a:p>
          <a:p>
            <a:pPr marL="0" lvl="0" indent="0" algn="l" rtl="0">
              <a:spcBef>
                <a:spcPts val="360"/>
              </a:spcBef>
              <a:spcAft>
                <a:spcPts val="0"/>
              </a:spcAft>
              <a:buNone/>
            </a:pPr>
            <a:r>
              <a:rPr lang="en-US" sz="2000"/>
              <a:t>It might be easy to forget about physical security if your main focus is to protect something in the virtual realm. </a:t>
            </a:r>
            <a:endParaRPr sz="2000"/>
          </a:p>
          <a:p>
            <a:pPr marL="0" lvl="0" indent="0" algn="l" rtl="0">
              <a:spcBef>
                <a:spcPts val="360"/>
              </a:spcBef>
              <a:spcAft>
                <a:spcPts val="0"/>
              </a:spcAft>
              <a:buNone/>
            </a:pPr>
            <a:r>
              <a:rPr lang="en-US" sz="2000"/>
              <a:t>However, it is still necessary to secure the area where your computers are physically located. </a:t>
            </a:r>
            <a:endParaRPr sz="2000"/>
          </a:p>
          <a:p>
            <a:pPr marL="0" lvl="0" indent="0" algn="l" rtl="0">
              <a:spcBef>
                <a:spcPts val="360"/>
              </a:spcBef>
              <a:spcAft>
                <a:spcPts val="0"/>
              </a:spcAft>
              <a:buNone/>
            </a:pPr>
            <a:r>
              <a:rPr lang="en-US" sz="2000"/>
              <a:t>The link between physical security and social engineering is that these are two additional channels that can be used to gain access to critical information without necessarily using a computer to conduct your attack. It is often a lot easier to exploit these avenues than to carry out your mission solely through cyberspace. </a:t>
            </a:r>
            <a:endParaRPr sz="2000"/>
          </a:p>
        </p:txBody>
      </p:sp>
      <p:sp>
        <p:nvSpPr>
          <p:cNvPr id="326" name="Google Shape;326;p3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27" name="Google Shape;327;p39"/>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34" name="Google Shape;334;p40"/>
          <p:cNvSpPr txBox="1">
            <a:spLocks noGrp="1"/>
          </p:cNvSpPr>
          <p:nvPr>
            <p:ph idx="1"/>
          </p:nvPr>
        </p:nvSpPr>
        <p:spPr>
          <a:xfrm>
            <a:off x="457200" y="13396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The Main Entrance: Doors, Gates and More!</a:t>
            </a:r>
            <a:endParaRPr sz="3000" u="sng"/>
          </a:p>
          <a:p>
            <a:pPr marL="0" lvl="0" indent="0" algn="l" rtl="0">
              <a:spcBef>
                <a:spcPts val="360"/>
              </a:spcBef>
              <a:spcAft>
                <a:spcPts val="0"/>
              </a:spcAft>
              <a:buNone/>
            </a:pPr>
            <a:r>
              <a:rPr lang="en-US" sz="2000"/>
              <a:t>One of the first things to consider when it comes to physical security is securing the front entrance. But how do we do this effectively?</a:t>
            </a:r>
            <a:endParaRPr sz="2000"/>
          </a:p>
          <a:p>
            <a:pPr marL="0" lvl="0" indent="0" algn="l" rtl="0">
              <a:spcBef>
                <a:spcPts val="360"/>
              </a:spcBef>
              <a:spcAft>
                <a:spcPts val="0"/>
              </a:spcAft>
              <a:buNone/>
            </a:pPr>
            <a:r>
              <a:rPr lang="en-US" sz="2000"/>
              <a:t>Professional lock pickers and thieves have long figured out how to pick even the toughest locks because most operate off of the same principle of pins, springs and keys. </a:t>
            </a:r>
            <a:endParaRPr sz="2000"/>
          </a:p>
          <a:p>
            <a:pPr marL="0" lvl="0" indent="0" algn="l" rtl="0">
              <a:spcBef>
                <a:spcPts val="360"/>
              </a:spcBef>
              <a:spcAft>
                <a:spcPts val="0"/>
              </a:spcAft>
              <a:buNone/>
            </a:pPr>
            <a:r>
              <a:rPr lang="en-US" sz="2000"/>
              <a:t>So you have to do better than that!</a:t>
            </a:r>
            <a:endParaRPr sz="2000"/>
          </a:p>
          <a:p>
            <a:pPr marL="0" lvl="0" indent="0" algn="l" rtl="0">
              <a:spcBef>
                <a:spcPts val="360"/>
              </a:spcBef>
              <a:spcAft>
                <a:spcPts val="0"/>
              </a:spcAft>
              <a:buNone/>
            </a:pPr>
            <a:endParaRPr sz="2000"/>
          </a:p>
        </p:txBody>
      </p:sp>
      <p:sp>
        <p:nvSpPr>
          <p:cNvPr id="335" name="Google Shape;335;p4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336" name="Google Shape;336;p40"/>
          <p:cNvPicPr preferRelativeResize="0"/>
          <p:nvPr/>
        </p:nvPicPr>
        <p:blipFill>
          <a:blip r:embed="rId3">
            <a:alphaModFix/>
          </a:blip>
          <a:stretch>
            <a:fillRect/>
          </a:stretch>
        </p:blipFill>
        <p:spPr>
          <a:xfrm>
            <a:off x="4810525" y="3691325"/>
            <a:ext cx="3571875" cy="2381250"/>
          </a:xfrm>
          <a:prstGeom prst="rect">
            <a:avLst/>
          </a:prstGeom>
          <a:noFill/>
          <a:ln>
            <a:noFill/>
          </a:ln>
        </p:spPr>
      </p:pic>
      <p:pic>
        <p:nvPicPr>
          <p:cNvPr id="337" name="Google Shape;337;p40" descr="We use keys and locks all the time - but how do they work?  There are many different kinds of locks but the most common is called a Pin Tumbler Lock.&#10;&#10;Follow me on social media:&#10;Facebook: https://www.facebook.com/JaredOwenAnimations&#10;Instagram: https://www.instagram.com/JaredOwenAnimations&#10;Twitter: https://www.twitter.com/JaredOwen3D&#10;Patreon: https://www.patreon.com/JaredOwenAnimations&#10;&#10;Sources for this video:&#10;The Complete Book of Locks and Locksmithing by Bill Phillips: http://amzn.to/2yNkYIx&#10;http://www.explainthatstuff.com/yalelock.html&#10;https://www.youtube.com/watch?v=mO3mMYwKkKs&#10;&#10;Music:&#10;Deliberate Thought by Kevin MacLeod is licensed under a Creative Commons Attribution license (https://creativecommons.org/licenses/by/4.0/)&#10;Source: http://incompetech.com/music/royalty-free/?keywords=deliberate+thought&#10;Artist: http://incompetech.com/&#10;&#10;Made with Blender 2.78&#10;&#10;#pintumblerlock #howitworks #b3d" title="How does a Pin Tumbler Lock work?">
            <a:hlinkClick r:id="rId4"/>
          </p:cNvPr>
          <p:cNvPicPr preferRelativeResize="0"/>
          <p:nvPr/>
        </p:nvPicPr>
        <p:blipFill>
          <a:blip r:embed="rId5">
            <a:alphaModFix/>
          </a:blip>
          <a:stretch>
            <a:fillRect/>
          </a:stretch>
        </p:blipFill>
        <p:spPr>
          <a:xfrm>
            <a:off x="797400" y="3863975"/>
            <a:ext cx="3174992" cy="2381250"/>
          </a:xfrm>
          <a:prstGeom prst="rect">
            <a:avLst/>
          </a:prstGeom>
          <a:noFill/>
          <a:ln>
            <a:noFill/>
          </a:ln>
          <a:effectLst>
            <a:outerShdw blurRad="57150" dist="19050" dir="5400000" algn="bl" rotWithShape="0">
              <a:srgbClr val="000000">
                <a:alpha val="50000"/>
              </a:srgbClr>
            </a:outerShdw>
          </a:effectLst>
        </p:spPr>
      </p:pic>
      <p:sp>
        <p:nvSpPr>
          <p:cNvPr id="338" name="Google Shape;338;p40"/>
          <p:cNvSpPr txBox="1"/>
          <p:nvPr/>
        </p:nvSpPr>
        <p:spPr>
          <a:xfrm>
            <a:off x="3374900" y="6381900"/>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339" name="Google Shape;339;p40"/>
          <p:cNvSpPr txBox="1"/>
          <p:nvPr/>
        </p:nvSpPr>
        <p:spPr>
          <a:xfrm>
            <a:off x="884900" y="6283175"/>
            <a:ext cx="3000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dirty="0">
                <a:solidFill>
                  <a:schemeClr val="hlink"/>
                </a:solidFill>
                <a:hlinkClick r:id="rId6"/>
              </a:rPr>
              <a:t>https://youtu.be/smIdInCQ-kU</a:t>
            </a:r>
            <a:r>
              <a:rPr lang="en-US"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46" name="Google Shape;346;p41"/>
          <p:cNvSpPr txBox="1">
            <a:spLocks noGrp="1"/>
          </p:cNvSpPr>
          <p:nvPr>
            <p:ph idx="1"/>
          </p:nvPr>
        </p:nvSpPr>
        <p:spPr>
          <a:xfrm>
            <a:off x="457200" y="13396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The Main Entrance: Doors, Gates and More!</a:t>
            </a:r>
            <a:endParaRPr sz="3000" u="sng"/>
          </a:p>
          <a:p>
            <a:pPr marL="0" lvl="0" indent="0" algn="l" rtl="0">
              <a:spcBef>
                <a:spcPts val="360"/>
              </a:spcBef>
              <a:spcAft>
                <a:spcPts val="0"/>
              </a:spcAft>
              <a:buNone/>
            </a:pPr>
            <a:r>
              <a:rPr lang="en-US" sz="2000"/>
              <a:t>Many times it is more efficient to circumvent the lock system by “hoping the fence” instead of trying to spend hours trying to pick the lock. Especially when you are trying to reduce your chances of getting caught. Here is what I mean by circumventing a lock:</a:t>
            </a:r>
            <a:endParaRPr sz="2000"/>
          </a:p>
          <a:p>
            <a:pPr marL="0" lvl="0" indent="0" algn="l" rtl="0">
              <a:spcBef>
                <a:spcPts val="360"/>
              </a:spcBef>
              <a:spcAft>
                <a:spcPts val="0"/>
              </a:spcAft>
              <a:buNone/>
            </a:pPr>
            <a:endParaRPr sz="2000"/>
          </a:p>
        </p:txBody>
      </p:sp>
      <p:sp>
        <p:nvSpPr>
          <p:cNvPr id="347" name="Google Shape;347;p4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348" name="Google Shape;348;p41" title="ikea bypass">
            <a:hlinkClick r:id="rId3"/>
          </p:cNvPr>
          <p:cNvPicPr preferRelativeResize="0"/>
          <p:nvPr/>
        </p:nvPicPr>
        <p:blipFill>
          <a:blip r:embed="rId4">
            <a:alphaModFix/>
          </a:blip>
          <a:stretch>
            <a:fillRect/>
          </a:stretch>
        </p:blipFill>
        <p:spPr>
          <a:xfrm>
            <a:off x="2720224" y="3088050"/>
            <a:ext cx="3703550" cy="2777675"/>
          </a:xfrm>
          <a:prstGeom prst="rect">
            <a:avLst/>
          </a:prstGeom>
          <a:noFill/>
          <a:ln>
            <a:noFill/>
          </a:ln>
        </p:spPr>
      </p:pic>
      <p:sp>
        <p:nvSpPr>
          <p:cNvPr id="349" name="Google Shape;349;p41"/>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350" name="Google Shape;350;p41"/>
          <p:cNvSpPr txBox="1"/>
          <p:nvPr/>
        </p:nvSpPr>
        <p:spPr>
          <a:xfrm>
            <a:off x="2896050" y="5865725"/>
            <a:ext cx="33519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dirty="0">
                <a:solidFill>
                  <a:schemeClr val="hlink"/>
                </a:solidFill>
                <a:hlinkClick r:id="rId5"/>
              </a:rPr>
              <a:t>https://youtu.be/ZcIyHdS8vmc</a:t>
            </a:r>
            <a:r>
              <a:rPr lang="en-US" sz="1700" dirty="0"/>
              <a:t>	</a:t>
            </a: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57" name="Google Shape;357;p42"/>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3000" u="sng"/>
              <a:t>The Main Entrance: Doors, Gates and More!</a:t>
            </a:r>
            <a:endParaRPr sz="3000" u="sng"/>
          </a:p>
          <a:p>
            <a:pPr marL="0" lvl="0" indent="0" algn="l" rtl="0">
              <a:spcBef>
                <a:spcPts val="360"/>
              </a:spcBef>
              <a:spcAft>
                <a:spcPts val="0"/>
              </a:spcAft>
              <a:buNone/>
            </a:pPr>
            <a:r>
              <a:rPr lang="en-US" sz="2000"/>
              <a:t>Today’s locks lock a little more futuristic and employ the use of badges and sensors to manage people moving around in a building. Card readers at apartment buildings usually look like the one shown below. And if you study the reader you will notice that it has two key holes. The one on top is for a </a:t>
            </a:r>
            <a:r>
              <a:rPr lang="en-US" sz="2000" u="sng"/>
              <a:t>maintenance key</a:t>
            </a:r>
            <a:r>
              <a:rPr lang="en-US" sz="2000"/>
              <a:t> which you can</a:t>
            </a:r>
            <a:endParaRPr sz="2000"/>
          </a:p>
          <a:p>
            <a:pPr marL="0" lvl="0" indent="0" algn="l" rtl="0">
              <a:spcBef>
                <a:spcPts val="360"/>
              </a:spcBef>
              <a:spcAft>
                <a:spcPts val="0"/>
              </a:spcAft>
              <a:buNone/>
            </a:pPr>
            <a:r>
              <a:rPr lang="en-US" sz="2000"/>
              <a:t>actually buy online for around 10 USD if you </a:t>
            </a:r>
            <a:endParaRPr sz="2000"/>
          </a:p>
          <a:p>
            <a:pPr marL="0" lvl="0" indent="0" algn="l" rtl="0">
              <a:spcBef>
                <a:spcPts val="360"/>
              </a:spcBef>
              <a:spcAft>
                <a:spcPts val="0"/>
              </a:spcAft>
              <a:buNone/>
            </a:pPr>
            <a:r>
              <a:rPr lang="en-US" sz="2000"/>
              <a:t>were to lose it. </a:t>
            </a:r>
            <a:endParaRPr sz="2000"/>
          </a:p>
          <a:p>
            <a:pPr marL="0" lvl="0" indent="0" algn="l" rtl="0">
              <a:spcBef>
                <a:spcPts val="360"/>
              </a:spcBef>
              <a:spcAft>
                <a:spcPts val="0"/>
              </a:spcAft>
              <a:buNone/>
            </a:pPr>
            <a:r>
              <a:rPr lang="en-US" sz="2000"/>
              <a:t>Now, when you open the panel (next slide)</a:t>
            </a:r>
            <a:endParaRPr sz="2000"/>
          </a:p>
          <a:p>
            <a:pPr marL="0" lvl="0" indent="0" algn="l" rtl="0">
              <a:spcBef>
                <a:spcPts val="360"/>
              </a:spcBef>
              <a:spcAft>
                <a:spcPts val="0"/>
              </a:spcAft>
              <a:buNone/>
            </a:pPr>
            <a:r>
              <a:rPr lang="en-US" sz="2000"/>
              <a:t>what you would find is all kinds of wires and  </a:t>
            </a:r>
            <a:endParaRPr sz="2000"/>
          </a:p>
          <a:p>
            <a:pPr marL="0" lvl="0" indent="0" algn="l" rtl="0">
              <a:spcBef>
                <a:spcPts val="360"/>
              </a:spcBef>
              <a:spcAft>
                <a:spcPts val="0"/>
              </a:spcAft>
              <a:buNone/>
            </a:pPr>
            <a:r>
              <a:rPr lang="en-US" sz="2000"/>
              <a:t>a “magic button”. Pressing this button </a:t>
            </a:r>
            <a:endParaRPr sz="2000"/>
          </a:p>
          <a:p>
            <a:pPr marL="0" lvl="0" indent="0" algn="l" rtl="0">
              <a:spcBef>
                <a:spcPts val="360"/>
              </a:spcBef>
              <a:spcAft>
                <a:spcPts val="0"/>
              </a:spcAft>
              <a:buNone/>
            </a:pPr>
            <a:r>
              <a:rPr lang="en-US" sz="2000"/>
              <a:t>actually opens the front door and just like </a:t>
            </a:r>
            <a:endParaRPr sz="2000"/>
          </a:p>
          <a:p>
            <a:pPr marL="0" lvl="0" indent="0" algn="l" rtl="0">
              <a:spcBef>
                <a:spcPts val="360"/>
              </a:spcBef>
              <a:spcAft>
                <a:spcPts val="0"/>
              </a:spcAft>
              <a:buNone/>
            </a:pPr>
            <a:r>
              <a:rPr lang="en-US" sz="2000"/>
              <a:t>that you have access to the building. </a:t>
            </a:r>
            <a:endParaRPr sz="2000"/>
          </a:p>
        </p:txBody>
      </p:sp>
      <p:sp>
        <p:nvSpPr>
          <p:cNvPr id="358" name="Google Shape;358;p4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59" name="Google Shape;359;p42"/>
          <p:cNvPicPr preferRelativeResize="0"/>
          <p:nvPr/>
        </p:nvPicPr>
        <p:blipFill>
          <a:blip r:embed="rId3">
            <a:alphaModFix/>
          </a:blip>
          <a:stretch>
            <a:fillRect/>
          </a:stretch>
        </p:blipFill>
        <p:spPr>
          <a:xfrm>
            <a:off x="5541818" y="3556000"/>
            <a:ext cx="3144982" cy="2678500"/>
          </a:xfrm>
          <a:prstGeom prst="rect">
            <a:avLst/>
          </a:prstGeom>
          <a:noFill/>
          <a:ln>
            <a:noFill/>
          </a:ln>
        </p:spPr>
      </p:pic>
      <p:sp>
        <p:nvSpPr>
          <p:cNvPr id="360" name="Google Shape;360;p42"/>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67" name="Google Shape;367;p4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pic>
        <p:nvPicPr>
          <p:cNvPr id="368" name="Google Shape;368;p43"/>
          <p:cNvPicPr preferRelativeResize="0"/>
          <p:nvPr/>
        </p:nvPicPr>
        <p:blipFill>
          <a:blip r:embed="rId3">
            <a:alphaModFix/>
          </a:blip>
          <a:stretch>
            <a:fillRect/>
          </a:stretch>
        </p:blipFill>
        <p:spPr>
          <a:xfrm>
            <a:off x="156253" y="1784487"/>
            <a:ext cx="4415750" cy="3289026"/>
          </a:xfrm>
          <a:prstGeom prst="rect">
            <a:avLst/>
          </a:prstGeom>
          <a:noFill/>
          <a:ln>
            <a:noFill/>
          </a:ln>
        </p:spPr>
      </p:pic>
      <p:sp>
        <p:nvSpPr>
          <p:cNvPr id="369" name="Google Shape;369;p43"/>
          <p:cNvSpPr txBox="1"/>
          <p:nvPr/>
        </p:nvSpPr>
        <p:spPr>
          <a:xfrm>
            <a:off x="201350" y="5247150"/>
            <a:ext cx="437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Helvetica Neue Light"/>
                <a:ea typeface="Helvetica Neue Light"/>
                <a:cs typeface="Helvetica Neue Light"/>
                <a:sym typeface="Helvetica Neue Light"/>
              </a:rPr>
              <a:t>Security system I referenced in the previous slide.</a:t>
            </a:r>
            <a:endParaRPr>
              <a:latin typeface="Helvetica Neue Light"/>
              <a:ea typeface="Helvetica Neue Light"/>
              <a:cs typeface="Helvetica Neue Light"/>
              <a:sym typeface="Helvetica Neue Light"/>
            </a:endParaRPr>
          </a:p>
        </p:txBody>
      </p:sp>
      <p:pic>
        <p:nvPicPr>
          <p:cNvPr id="370" name="Google Shape;370;p43" descr="Yeah.  That.  Same key since about 1992.  Have the installers change your default lock, people.  :-)" title="DoorKing 16120 key FTW">
            <a:hlinkClick r:id="rId4"/>
          </p:cNvPr>
          <p:cNvPicPr preferRelativeResize="0"/>
          <p:nvPr/>
        </p:nvPicPr>
        <p:blipFill>
          <a:blip r:embed="rId5">
            <a:alphaModFix/>
          </a:blip>
          <a:stretch>
            <a:fillRect/>
          </a:stretch>
        </p:blipFill>
        <p:spPr>
          <a:xfrm>
            <a:off x="4712550" y="1784475"/>
            <a:ext cx="4267200" cy="3289050"/>
          </a:xfrm>
          <a:prstGeom prst="rect">
            <a:avLst/>
          </a:prstGeom>
          <a:noFill/>
          <a:ln>
            <a:noFill/>
          </a:ln>
        </p:spPr>
      </p:pic>
      <p:sp>
        <p:nvSpPr>
          <p:cNvPr id="371" name="Google Shape;371;p43"/>
          <p:cNvSpPr txBox="1"/>
          <p:nvPr/>
        </p:nvSpPr>
        <p:spPr>
          <a:xfrm>
            <a:off x="4785200" y="5247150"/>
            <a:ext cx="41946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Helvetica Neue Light"/>
                <a:ea typeface="Helvetica Neue Light"/>
                <a:cs typeface="Helvetica Neue Light"/>
                <a:sym typeface="Helvetica Neue Light"/>
              </a:rPr>
              <a:t>Deviant </a:t>
            </a:r>
            <a:r>
              <a:rPr lang="en-US" dirty="0" err="1">
                <a:latin typeface="Helvetica Neue Light"/>
                <a:ea typeface="Helvetica Neue Light"/>
                <a:cs typeface="Helvetica Neue Light"/>
                <a:sym typeface="Helvetica Neue Light"/>
              </a:rPr>
              <a:t>Ollam</a:t>
            </a:r>
            <a:r>
              <a:rPr lang="en-US" dirty="0">
                <a:latin typeface="Helvetica Neue Light"/>
                <a:ea typeface="Helvetica Neue Light"/>
                <a:cs typeface="Helvetica Neue Light"/>
                <a:sym typeface="Helvetica Neue Light"/>
              </a:rPr>
              <a:t> demonstrates the use of the universal master key, which can be purchased online. On </a:t>
            </a:r>
            <a:r>
              <a:rPr lang="en-US" dirty="0" err="1">
                <a:latin typeface="Helvetica Neue Light"/>
                <a:ea typeface="Helvetica Neue Light"/>
                <a:cs typeface="Helvetica Neue Light"/>
                <a:sym typeface="Helvetica Neue Light"/>
              </a:rPr>
              <a:t>DoorKing</a:t>
            </a:r>
            <a:r>
              <a:rPr lang="en-US" dirty="0">
                <a:latin typeface="Helvetica Neue Light"/>
                <a:ea typeface="Helvetica Neue Light"/>
                <a:cs typeface="Helvetica Neue Light"/>
                <a:sym typeface="Helvetica Neue Light"/>
              </a:rPr>
              <a:t> model 16120 system. </a:t>
            </a:r>
            <a:r>
              <a:rPr lang="en-US" sz="1600" u="sng" dirty="0">
                <a:solidFill>
                  <a:schemeClr val="hlink"/>
                </a:solidFill>
                <a:latin typeface="Helvetica Neue Light"/>
                <a:ea typeface="Helvetica Neue Light"/>
                <a:cs typeface="Helvetica Neue Light"/>
                <a:sym typeface="Helvetica Neue Light"/>
                <a:hlinkClick r:id="rId6"/>
              </a:rPr>
              <a:t>https://youtu.be/ux0POzpb9dw</a:t>
            </a:r>
            <a:r>
              <a:rPr lang="en-US" dirty="0">
                <a:latin typeface="Helvetica Neue Light"/>
                <a:ea typeface="Helvetica Neue Light"/>
                <a:cs typeface="Helvetica Neue Light"/>
                <a:sym typeface="Helvetica Neue Light"/>
              </a:rPr>
              <a:t>	</a:t>
            </a:r>
            <a:endParaRPr dirty="0">
              <a:latin typeface="Helvetica Neue Light"/>
              <a:ea typeface="Helvetica Neue Light"/>
              <a:cs typeface="Helvetica Neue Light"/>
              <a:sym typeface="Helvetica Neue Light"/>
            </a:endParaRPr>
          </a:p>
        </p:txBody>
      </p:sp>
      <p:sp>
        <p:nvSpPr>
          <p:cNvPr id="372" name="Google Shape;372;p43"/>
          <p:cNvSpPr txBox="1"/>
          <p:nvPr/>
        </p:nvSpPr>
        <p:spPr>
          <a:xfrm>
            <a:off x="3124200" y="6675296"/>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dirty="0">
                <a:solidFill>
                  <a:srgbClr val="000000"/>
                </a:solidFill>
              </a:rPr>
              <a:t>Copyright 2021 Iowa State University</a:t>
            </a:r>
            <a:endParaRPr sz="8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457200" y="4242563"/>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114" name="Google Shape;114;p1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115" name="Google Shape;115;p17"/>
          <p:cNvPicPr preferRelativeResize="0"/>
          <p:nvPr/>
        </p:nvPicPr>
        <p:blipFill>
          <a:blip r:embed="rId3">
            <a:alphaModFix/>
          </a:blip>
          <a:stretch>
            <a:fillRect/>
          </a:stretch>
        </p:blipFill>
        <p:spPr>
          <a:xfrm>
            <a:off x="152400" y="152400"/>
            <a:ext cx="8839201" cy="2589610"/>
          </a:xfrm>
          <a:prstGeom prst="rect">
            <a:avLst/>
          </a:prstGeom>
          <a:noFill/>
          <a:ln>
            <a:noFill/>
          </a:ln>
        </p:spPr>
      </p:pic>
      <p:sp>
        <p:nvSpPr>
          <p:cNvPr id="116" name="Google Shape;116;p1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79" name="Google Shape;379;p44"/>
          <p:cNvSpPr txBox="1">
            <a:spLocks noGrp="1"/>
          </p:cNvSpPr>
          <p:nvPr>
            <p:ph idx="1"/>
          </p:nvPr>
        </p:nvSpPr>
        <p:spPr>
          <a:xfrm>
            <a:off x="457200" y="1600200"/>
            <a:ext cx="8400300" cy="4866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dirty="0"/>
              <a:t>Sensors</a:t>
            </a:r>
            <a:endParaRPr sz="3000" u="sng" dirty="0"/>
          </a:p>
          <a:p>
            <a:pPr marL="0" lvl="0" indent="0" algn="l" rtl="0">
              <a:spcBef>
                <a:spcPts val="360"/>
              </a:spcBef>
              <a:spcAft>
                <a:spcPts val="0"/>
              </a:spcAft>
              <a:buNone/>
            </a:pPr>
            <a:r>
              <a:rPr lang="en-US" sz="2000" dirty="0"/>
              <a:t>The modern world if often littered with all types of different “smart” devices that aim to make your life easier. But sometimes this convenience comes at the cost of giving up some security.</a:t>
            </a:r>
            <a:endParaRPr sz="2000" dirty="0"/>
          </a:p>
          <a:p>
            <a:pPr marL="0" lvl="0" indent="0" algn="l" rtl="0">
              <a:spcBef>
                <a:spcPts val="360"/>
              </a:spcBef>
              <a:spcAft>
                <a:spcPts val="0"/>
              </a:spcAft>
              <a:buNone/>
            </a:pPr>
            <a:r>
              <a:rPr lang="en-US" sz="2000" dirty="0"/>
              <a:t>Take the request-to-exit (</a:t>
            </a:r>
            <a:r>
              <a:rPr lang="en-US" sz="2000" dirty="0" err="1"/>
              <a:t>REx</a:t>
            </a:r>
            <a:r>
              <a:rPr lang="en-US" sz="2000" dirty="0"/>
              <a:t>) sensor shown in the middle of the photograph. These sensors are meant to open or unlock a door for people when they sense a change in temp. </a:t>
            </a:r>
            <a:endParaRPr sz="2000" dirty="0"/>
          </a:p>
          <a:p>
            <a:pPr marL="0" lvl="0" indent="0" algn="l" rtl="0">
              <a:spcBef>
                <a:spcPts val="360"/>
              </a:spcBef>
              <a:spcAft>
                <a:spcPts val="0"/>
              </a:spcAft>
              <a:buNone/>
            </a:pPr>
            <a:r>
              <a:rPr lang="en-US" sz="2000" dirty="0"/>
              <a:t>Which usually indicates the presence of</a:t>
            </a:r>
            <a:endParaRPr sz="2000" dirty="0"/>
          </a:p>
          <a:p>
            <a:pPr marL="0" lvl="0" indent="0" algn="l" rtl="0">
              <a:spcBef>
                <a:spcPts val="360"/>
              </a:spcBef>
              <a:spcAft>
                <a:spcPts val="0"/>
              </a:spcAft>
              <a:buNone/>
            </a:pPr>
            <a:r>
              <a:rPr lang="en-US" sz="2000" dirty="0"/>
              <a:t>a person approaching the door. </a:t>
            </a:r>
            <a:endParaRPr sz="2000" dirty="0"/>
          </a:p>
          <a:p>
            <a:pPr marL="0" lvl="0" indent="0" algn="l" rtl="0">
              <a:spcBef>
                <a:spcPts val="360"/>
              </a:spcBef>
              <a:spcAft>
                <a:spcPts val="0"/>
              </a:spcAft>
              <a:buNone/>
            </a:pPr>
            <a:r>
              <a:rPr lang="en-US" sz="2000" dirty="0"/>
              <a:t>These sensors can easily be tricked </a:t>
            </a:r>
            <a:endParaRPr sz="2000" dirty="0"/>
          </a:p>
          <a:p>
            <a:pPr marL="0" lvl="0" indent="0" algn="l" rtl="0">
              <a:spcBef>
                <a:spcPts val="360"/>
              </a:spcBef>
              <a:spcAft>
                <a:spcPts val="0"/>
              </a:spcAft>
              <a:buNone/>
            </a:pPr>
            <a:r>
              <a:rPr lang="en-US" sz="2000" dirty="0"/>
              <a:t>with the use of a vape or canned air.</a:t>
            </a:r>
            <a:endParaRPr sz="2000" dirty="0"/>
          </a:p>
          <a:p>
            <a:pPr marL="0" lvl="0" indent="0" algn="l" rtl="0">
              <a:spcBef>
                <a:spcPts val="360"/>
              </a:spcBef>
              <a:spcAft>
                <a:spcPts val="0"/>
              </a:spcAft>
              <a:buNone/>
            </a:pPr>
            <a:r>
              <a:rPr lang="en-US" sz="2000" dirty="0"/>
              <a:t>Look at the following slide to watch a </a:t>
            </a:r>
            <a:endParaRPr sz="2000" dirty="0"/>
          </a:p>
          <a:p>
            <a:pPr marL="0" lvl="0" indent="0" algn="l" rtl="0">
              <a:spcBef>
                <a:spcPts val="360"/>
              </a:spcBef>
              <a:spcAft>
                <a:spcPts val="0"/>
              </a:spcAft>
              <a:buNone/>
            </a:pPr>
            <a:r>
              <a:rPr lang="en-US" sz="2000" dirty="0"/>
              <a:t>demonstration video</a:t>
            </a:r>
            <a:endParaRPr sz="2000" dirty="0"/>
          </a:p>
          <a:p>
            <a:pPr marL="0" lvl="0" indent="0" algn="l" rtl="0">
              <a:spcBef>
                <a:spcPts val="360"/>
              </a:spcBef>
              <a:spcAft>
                <a:spcPts val="0"/>
              </a:spcAft>
              <a:buNone/>
            </a:pPr>
            <a:r>
              <a:rPr lang="en-US" sz="2000" dirty="0"/>
              <a:t>of this in action.</a:t>
            </a:r>
            <a:endParaRPr sz="2000" dirty="0"/>
          </a:p>
        </p:txBody>
      </p:sp>
      <p:sp>
        <p:nvSpPr>
          <p:cNvPr id="380" name="Google Shape;380;p44"/>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pic>
        <p:nvPicPr>
          <p:cNvPr id="381" name="Google Shape;381;p44"/>
          <p:cNvPicPr preferRelativeResize="0"/>
          <p:nvPr/>
        </p:nvPicPr>
        <p:blipFill rotWithShape="1">
          <a:blip r:embed="rId3">
            <a:alphaModFix/>
          </a:blip>
          <a:srcRect l="10869" r="11382"/>
          <a:stretch/>
        </p:blipFill>
        <p:spPr>
          <a:xfrm>
            <a:off x="4856275" y="3809850"/>
            <a:ext cx="4001101" cy="2706725"/>
          </a:xfrm>
          <a:prstGeom prst="rect">
            <a:avLst/>
          </a:prstGeom>
          <a:noFill/>
          <a:ln>
            <a:noFill/>
          </a:ln>
        </p:spPr>
      </p:pic>
      <p:sp>
        <p:nvSpPr>
          <p:cNvPr id="382" name="Google Shape;382;p44"/>
          <p:cNvSpPr txBox="1"/>
          <p:nvPr/>
        </p:nvSpPr>
        <p:spPr>
          <a:xfrm>
            <a:off x="3124200" y="6538913"/>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389" name="Google Shape;389;p45"/>
          <p:cNvSpPr txBox="1">
            <a:spLocks noGrp="1"/>
          </p:cNvSpPr>
          <p:nvPr>
            <p:ph idx="1"/>
          </p:nvPr>
        </p:nvSpPr>
        <p:spPr>
          <a:xfrm>
            <a:off x="457200" y="10115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Sensors</a:t>
            </a:r>
            <a:endParaRPr sz="3000" u="sng"/>
          </a:p>
          <a:p>
            <a:pPr marL="0" lvl="0" indent="0" algn="l" rtl="0">
              <a:spcBef>
                <a:spcPts val="360"/>
              </a:spcBef>
              <a:spcAft>
                <a:spcPts val="0"/>
              </a:spcAft>
              <a:buNone/>
            </a:pPr>
            <a:r>
              <a:rPr lang="en-US" sz="2000"/>
              <a:t>I would like to clarify that these REx sensors are meant to let people </a:t>
            </a:r>
            <a:r>
              <a:rPr lang="en-US" sz="2000" u="sng"/>
              <a:t>out</a:t>
            </a:r>
            <a:r>
              <a:rPr lang="en-US" sz="2000"/>
              <a:t> of the building when they walk up to it. So they are always placed on the inside of a building. </a:t>
            </a:r>
            <a:endParaRPr sz="2000"/>
          </a:p>
          <a:p>
            <a:pPr marL="0" lvl="0" indent="0" algn="l" rtl="0">
              <a:spcBef>
                <a:spcPts val="360"/>
              </a:spcBef>
              <a:spcAft>
                <a:spcPts val="0"/>
              </a:spcAft>
              <a:buNone/>
            </a:pPr>
            <a:endParaRPr sz="2000"/>
          </a:p>
        </p:txBody>
      </p:sp>
      <p:sp>
        <p:nvSpPr>
          <p:cNvPr id="390" name="Google Shape;390;p45"/>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pic>
        <p:nvPicPr>
          <p:cNvPr id="391" name="Google Shape;391;p45" title="vape door (side-by-side)">
            <a:hlinkClick r:id="rId3"/>
          </p:cNvPr>
          <p:cNvPicPr preferRelativeResize="0"/>
          <p:nvPr/>
        </p:nvPicPr>
        <p:blipFill>
          <a:blip r:embed="rId4">
            <a:alphaModFix/>
          </a:blip>
          <a:stretch>
            <a:fillRect/>
          </a:stretch>
        </p:blipFill>
        <p:spPr>
          <a:xfrm>
            <a:off x="2333750" y="2569500"/>
            <a:ext cx="4476500" cy="3357375"/>
          </a:xfrm>
          <a:prstGeom prst="rect">
            <a:avLst/>
          </a:prstGeom>
          <a:noFill/>
          <a:ln>
            <a:noFill/>
          </a:ln>
        </p:spPr>
      </p:pic>
      <p:sp>
        <p:nvSpPr>
          <p:cNvPr id="392" name="Google Shape;392;p45"/>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393" name="Google Shape;393;p45"/>
          <p:cNvSpPr txBox="1"/>
          <p:nvPr/>
        </p:nvSpPr>
        <p:spPr>
          <a:xfrm>
            <a:off x="3072000" y="5845025"/>
            <a:ext cx="3000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dirty="0">
                <a:solidFill>
                  <a:schemeClr val="hlink"/>
                </a:solidFill>
                <a:hlinkClick r:id="rId5"/>
              </a:rPr>
              <a:t>https://youtu.be/KSvhlxINDEU</a:t>
            </a:r>
            <a:r>
              <a:rPr lang="en-US" sz="1600" dirty="0"/>
              <a:t>	</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400" name="Google Shape;400;p4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Ceilings</a:t>
            </a:r>
            <a:endParaRPr sz="3000" u="sng"/>
          </a:p>
          <a:p>
            <a:pPr marL="0" lvl="0" indent="0" algn="l" rtl="0">
              <a:spcBef>
                <a:spcPts val="360"/>
              </a:spcBef>
              <a:spcAft>
                <a:spcPts val="0"/>
              </a:spcAft>
              <a:buNone/>
            </a:pPr>
            <a:r>
              <a:rPr lang="en-US" sz="2000"/>
              <a:t>Drop ceilings are fairly common in the U.S and your school most likely has one of these installed. It’s not very easy to get up there and crawl around but it is possible. Most of the time you might be able to access the entire floor of the building through the ceiling alone. Which is why this type of office layout might pose a risk if there are rooms that need</a:t>
            </a:r>
            <a:endParaRPr sz="2000"/>
          </a:p>
          <a:p>
            <a:pPr marL="0" lvl="0" indent="0" algn="l" rtl="0">
              <a:spcBef>
                <a:spcPts val="360"/>
              </a:spcBef>
              <a:spcAft>
                <a:spcPts val="0"/>
              </a:spcAft>
              <a:buNone/>
            </a:pPr>
            <a:r>
              <a:rPr lang="en-US" sz="2000"/>
              <a:t>to remain protected and locked.</a:t>
            </a:r>
            <a:endParaRPr sz="2000"/>
          </a:p>
          <a:p>
            <a:pPr marL="0" lvl="0" indent="0" algn="l" rtl="0">
              <a:spcBef>
                <a:spcPts val="360"/>
              </a:spcBef>
              <a:spcAft>
                <a:spcPts val="0"/>
              </a:spcAft>
              <a:buNone/>
            </a:pPr>
            <a:r>
              <a:rPr lang="en-US" sz="2000"/>
              <a:t>Why try and break the lock when you</a:t>
            </a:r>
            <a:endParaRPr sz="2000"/>
          </a:p>
          <a:p>
            <a:pPr marL="0" lvl="0" indent="0" algn="l" rtl="0">
              <a:spcBef>
                <a:spcPts val="360"/>
              </a:spcBef>
              <a:spcAft>
                <a:spcPts val="0"/>
              </a:spcAft>
              <a:buNone/>
            </a:pPr>
            <a:r>
              <a:rPr lang="en-US" sz="2000"/>
              <a:t>can bypass it by going through the</a:t>
            </a:r>
            <a:endParaRPr sz="2000"/>
          </a:p>
          <a:p>
            <a:pPr marL="0" lvl="0" indent="0" algn="l" rtl="0">
              <a:spcBef>
                <a:spcPts val="360"/>
              </a:spcBef>
              <a:spcAft>
                <a:spcPts val="0"/>
              </a:spcAft>
              <a:buNone/>
            </a:pPr>
            <a:r>
              <a:rPr lang="en-US" sz="2000"/>
              <a:t>ceiling instead?</a:t>
            </a:r>
            <a:endParaRPr sz="2000"/>
          </a:p>
        </p:txBody>
      </p:sp>
      <p:sp>
        <p:nvSpPr>
          <p:cNvPr id="401" name="Google Shape;401;p4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402" name="Google Shape;402;p46"/>
          <p:cNvPicPr preferRelativeResize="0"/>
          <p:nvPr/>
        </p:nvPicPr>
        <p:blipFill>
          <a:blip r:embed="rId3">
            <a:alphaModFix/>
          </a:blip>
          <a:stretch>
            <a:fillRect/>
          </a:stretch>
        </p:blipFill>
        <p:spPr>
          <a:xfrm>
            <a:off x="4867564" y="3833091"/>
            <a:ext cx="3819237" cy="2412133"/>
          </a:xfrm>
          <a:prstGeom prst="rect">
            <a:avLst/>
          </a:prstGeom>
          <a:noFill/>
          <a:ln>
            <a:noFill/>
          </a:ln>
        </p:spPr>
      </p:pic>
      <p:sp>
        <p:nvSpPr>
          <p:cNvPr id="403" name="Google Shape;403;p46"/>
          <p:cNvSpPr txBox="1"/>
          <p:nvPr/>
        </p:nvSpPr>
        <p:spPr>
          <a:xfrm>
            <a:off x="3124200" y="6335714"/>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Physical Security</a:t>
            </a:r>
            <a:endParaRPr sz="4000">
              <a:latin typeface="Helvetica Neue"/>
              <a:ea typeface="Helvetica Neue"/>
              <a:cs typeface="Helvetica Neue"/>
              <a:sym typeface="Helvetica Neue"/>
            </a:endParaRPr>
          </a:p>
        </p:txBody>
      </p:sp>
      <p:sp>
        <p:nvSpPr>
          <p:cNvPr id="410" name="Google Shape;410;p47"/>
          <p:cNvSpPr txBox="1">
            <a:spLocks noGrp="1"/>
          </p:cNvSpPr>
          <p:nvPr>
            <p:ph idx="1"/>
          </p:nvPr>
        </p:nvSpPr>
        <p:spPr>
          <a:xfrm>
            <a:off x="457200" y="1302900"/>
            <a:ext cx="8229600" cy="4479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Tailgating and Piggybacking</a:t>
            </a:r>
            <a:endParaRPr sz="3000" u="sng"/>
          </a:p>
          <a:p>
            <a:pPr marL="0" lvl="0" indent="0" algn="l" rtl="0">
              <a:spcBef>
                <a:spcPts val="360"/>
              </a:spcBef>
              <a:spcAft>
                <a:spcPts val="0"/>
              </a:spcAft>
              <a:buNone/>
            </a:pPr>
            <a:r>
              <a:rPr lang="en-US" sz="2000"/>
              <a:t>There is a lot to cover when it comes to physical security so the last section of this slideshow is going to deal with the two terms above. Both of these involve entering a building you should not have access to. But the manner in which you obtained access is the key difference. Tailgating would mean following an employee and sneaking in without them taking any notice. </a:t>
            </a:r>
            <a:endParaRPr sz="2000"/>
          </a:p>
          <a:p>
            <a:pPr marL="0" lvl="0" indent="0" algn="l" rtl="0">
              <a:spcBef>
                <a:spcPts val="360"/>
              </a:spcBef>
              <a:spcAft>
                <a:spcPts val="0"/>
              </a:spcAft>
              <a:buNone/>
            </a:pPr>
            <a:r>
              <a:rPr lang="en-US" sz="2000"/>
              <a:t>Piggybacking would be a scenario where you are allowed to enter by an employee but only because they weren’t being careful enough to question you. Say for example, you were trying to sneak into the upper levels of the 801 Grand. And you were holding a couple of boxes of doughnuts. Not a lot of people would let the elevator door close on the person carrying doughnuts! So you could easily make your entrance.</a:t>
            </a:r>
            <a:endParaRPr sz="2000"/>
          </a:p>
          <a:p>
            <a:pPr marL="0" lvl="0" indent="0" algn="l" rtl="0">
              <a:spcBef>
                <a:spcPts val="360"/>
              </a:spcBef>
              <a:spcAft>
                <a:spcPts val="0"/>
              </a:spcAft>
              <a:buNone/>
            </a:pPr>
            <a:endParaRPr sz="2000"/>
          </a:p>
          <a:p>
            <a:pPr marL="0" lvl="0" indent="0" algn="l" rtl="0">
              <a:spcBef>
                <a:spcPts val="360"/>
              </a:spcBef>
              <a:spcAft>
                <a:spcPts val="0"/>
              </a:spcAft>
              <a:buNone/>
            </a:pPr>
            <a:endParaRPr sz="2000"/>
          </a:p>
        </p:txBody>
      </p:sp>
      <p:sp>
        <p:nvSpPr>
          <p:cNvPr id="411" name="Google Shape;411;p4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412" name="Google Shape;412;p47"/>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End of Module 13!</a:t>
            </a:r>
            <a:endParaRPr/>
          </a:p>
        </p:txBody>
      </p:sp>
      <p:sp>
        <p:nvSpPr>
          <p:cNvPr id="419" name="Google Shape;419;p48"/>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Main Takeaway: </a:t>
            </a:r>
            <a:endParaRPr sz="3000"/>
          </a:p>
          <a:p>
            <a:pPr marL="0" lvl="0" indent="0" algn="l" rtl="0">
              <a:spcBef>
                <a:spcPts val="360"/>
              </a:spcBef>
              <a:spcAft>
                <a:spcPts val="0"/>
              </a:spcAft>
              <a:buNone/>
            </a:pPr>
            <a:r>
              <a:rPr lang="en-US" sz="2000"/>
              <a:t>The CDC will test how well you are able to protect the physical integrity of your systems in addition to evaluating your team against a potential social engineering attack from the red team. The competition is a real world simulation. </a:t>
            </a:r>
            <a:endParaRPr sz="2000"/>
          </a:p>
          <a:p>
            <a:pPr marL="0" lvl="0" indent="0" algn="l" rtl="0">
              <a:spcBef>
                <a:spcPts val="360"/>
              </a:spcBef>
              <a:spcAft>
                <a:spcPts val="0"/>
              </a:spcAft>
              <a:buNone/>
            </a:pPr>
            <a:r>
              <a:rPr lang="en-US" sz="3000"/>
              <a:t>What questions do you have?</a:t>
            </a:r>
            <a:endParaRPr sz="3000"/>
          </a:p>
          <a:p>
            <a:pPr marL="0" lvl="0" indent="0" algn="l" rtl="0">
              <a:spcBef>
                <a:spcPts val="360"/>
              </a:spcBef>
              <a:spcAft>
                <a:spcPts val="0"/>
              </a:spcAft>
              <a:buNone/>
            </a:pPr>
            <a:endParaRPr sz="3000"/>
          </a:p>
          <a:p>
            <a:pPr marL="0" lvl="0" indent="0" algn="l" rtl="0">
              <a:spcBef>
                <a:spcPts val="360"/>
              </a:spcBef>
              <a:spcAft>
                <a:spcPts val="0"/>
              </a:spcAft>
              <a:buNone/>
            </a:pPr>
            <a:r>
              <a:rPr lang="en-US" sz="3000"/>
              <a:t>Next Topic:</a:t>
            </a:r>
            <a:br>
              <a:rPr lang="en-US" sz="3000"/>
            </a:br>
            <a:endParaRPr sz="3000"/>
          </a:p>
          <a:p>
            <a:pPr marL="0" lvl="0" indent="0" algn="ctr" rtl="0">
              <a:spcBef>
                <a:spcPts val="360"/>
              </a:spcBef>
              <a:spcAft>
                <a:spcPts val="0"/>
              </a:spcAft>
              <a:buNone/>
            </a:pPr>
            <a:r>
              <a:rPr lang="en-US" sz="3000" b="1">
                <a:latin typeface="Helvetica Neue"/>
                <a:ea typeface="Helvetica Neue"/>
                <a:cs typeface="Helvetica Neue"/>
                <a:sym typeface="Helvetica Neue"/>
              </a:rPr>
              <a:t>Preparing for the CDC</a:t>
            </a:r>
            <a:endParaRPr sz="3000" b="1">
              <a:latin typeface="Helvetica Neue"/>
              <a:ea typeface="Helvetica Neue"/>
              <a:cs typeface="Helvetica Neue"/>
              <a:sym typeface="Helvetica Neue"/>
            </a:endParaRPr>
          </a:p>
        </p:txBody>
      </p:sp>
      <p:sp>
        <p:nvSpPr>
          <p:cNvPr id="420" name="Google Shape;420;p4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421" name="Google Shape;421;p4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Questions?</a:t>
            </a:r>
            <a:endParaRPr>
              <a:latin typeface="Helvetica Neue"/>
              <a:ea typeface="Helvetica Neue"/>
              <a:cs typeface="Helvetica Neue"/>
              <a:sym typeface="Helvetica Neue"/>
            </a:endParaRPr>
          </a:p>
        </p:txBody>
      </p:sp>
      <p:sp>
        <p:nvSpPr>
          <p:cNvPr id="428" name="Google Shape;428;p49"/>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dirty="0"/>
              <a:t>Contact Innovate-IT support staff!</a:t>
            </a:r>
            <a:endParaRPr dirty="0"/>
          </a:p>
          <a:p>
            <a:pPr marL="0" lvl="0" indent="0" algn="l" rtl="0">
              <a:spcBef>
                <a:spcPts val="360"/>
              </a:spcBef>
              <a:spcAft>
                <a:spcPts val="0"/>
              </a:spcAft>
              <a:buClr>
                <a:schemeClr val="dk1"/>
              </a:buClr>
              <a:buSzPts val="1100"/>
              <a:buFont typeface="Arial"/>
              <a:buNone/>
            </a:pPr>
            <a:endParaRPr dirty="0"/>
          </a:p>
          <a:p>
            <a:pPr marL="0" lvl="0" indent="0" algn="l" rtl="0">
              <a:spcBef>
                <a:spcPts val="360"/>
              </a:spcBef>
              <a:spcAft>
                <a:spcPts val="0"/>
              </a:spcAft>
              <a:buClr>
                <a:schemeClr val="dk1"/>
              </a:buClr>
              <a:buSzPts val="1100"/>
              <a:buFont typeface="Arial"/>
              <a:buNone/>
            </a:pPr>
            <a:r>
              <a:rPr lang="en-US" dirty="0"/>
              <a:t>email: </a:t>
            </a:r>
            <a:endParaRPr dirty="0"/>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innovate-it@iastate.edu</a:t>
            </a:r>
            <a:endParaRPr dirty="0"/>
          </a:p>
          <a:p>
            <a:pPr marL="0" lvl="0" indent="0" algn="l" rtl="0">
              <a:spcBef>
                <a:spcPts val="360"/>
              </a:spcBef>
              <a:spcAft>
                <a:spcPts val="0"/>
              </a:spcAft>
              <a:buClr>
                <a:schemeClr val="dk1"/>
              </a:buClr>
              <a:buSzPts val="1100"/>
              <a:buFont typeface="Arial"/>
              <a:buNone/>
            </a:pPr>
            <a:endParaRPr dirty="0"/>
          </a:p>
          <a:p>
            <a:pPr marL="0" lvl="0" indent="0" algn="l" rtl="0">
              <a:spcBef>
                <a:spcPts val="360"/>
              </a:spcBef>
              <a:spcAft>
                <a:spcPts val="0"/>
              </a:spcAft>
              <a:buClr>
                <a:schemeClr val="dk1"/>
              </a:buClr>
              <a:buSzPts val="1100"/>
              <a:buFont typeface="Arial"/>
              <a:buNone/>
            </a:pPr>
            <a:r>
              <a:rPr lang="en-US" dirty="0"/>
              <a:t>Your school’s IP-Range can be found at:</a:t>
            </a:r>
            <a:endParaRPr dirty="0"/>
          </a:p>
          <a:p>
            <a:pPr marL="0" lvl="0" indent="0" algn="l" rtl="0">
              <a:spcBef>
                <a:spcPts val="360"/>
              </a:spcBef>
              <a:spcAft>
                <a:spcPts val="0"/>
              </a:spcAft>
              <a:buClr>
                <a:schemeClr val="dk1"/>
              </a:buClr>
              <a:buSzPts val="1100"/>
              <a:buFont typeface="Arial"/>
              <a:buNone/>
            </a:pPr>
            <a:r>
              <a:rPr lang="en-US" sz="2500" u="sng" dirty="0">
                <a:solidFill>
                  <a:schemeClr val="hlink"/>
                </a:solidFill>
                <a:hlinkClick r:id="rId4"/>
              </a:rPr>
              <a:t>https://www.cyio.iastate.edu/ip-ranges/</a:t>
            </a:r>
            <a:endParaRPr dirty="0"/>
          </a:p>
        </p:txBody>
      </p:sp>
      <p:sp>
        <p:nvSpPr>
          <p:cNvPr id="429" name="Google Shape;429;p4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Social Engineering</a:t>
            </a:r>
            <a:endParaRPr>
              <a:latin typeface="Helvetica Neue"/>
              <a:ea typeface="Helvetica Neue"/>
              <a:cs typeface="Helvetica Neue"/>
              <a:sym typeface="Helvetica Neue"/>
            </a:endParaRPr>
          </a:p>
        </p:txBody>
      </p:sp>
      <p:sp>
        <p:nvSpPr>
          <p:cNvPr id="123" name="Google Shape;123;p18"/>
          <p:cNvSpPr txBox="1">
            <a:spLocks noGrp="1"/>
          </p:cNvSpPr>
          <p:nvPr>
            <p:ph idx="1"/>
          </p:nvPr>
        </p:nvSpPr>
        <p:spPr>
          <a:xfrm>
            <a:off x="457200" y="13159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u="sng"/>
              <a:t>What is social engineering?</a:t>
            </a:r>
            <a:endParaRPr sz="2500" u="sng"/>
          </a:p>
          <a:p>
            <a:pPr marL="0" lvl="0" indent="0" algn="l" rtl="0">
              <a:spcBef>
                <a:spcPts val="360"/>
              </a:spcBef>
              <a:spcAft>
                <a:spcPts val="0"/>
              </a:spcAft>
              <a:buNone/>
            </a:pPr>
            <a:r>
              <a:rPr lang="en-US" sz="2000"/>
              <a:t>Think of social engineering as hacking the human mind. When it comes to social engineering within the realm of cyber security it basically means manipulating key people within an organization that you are trying to attack. </a:t>
            </a:r>
            <a:endParaRPr sz="2000"/>
          </a:p>
          <a:p>
            <a:pPr marL="0" lvl="0" indent="0" algn="l" rtl="0">
              <a:spcBef>
                <a:spcPts val="360"/>
              </a:spcBef>
              <a:spcAft>
                <a:spcPts val="0"/>
              </a:spcAft>
              <a:buNone/>
            </a:pPr>
            <a:r>
              <a:rPr lang="en-US" sz="2500" u="sng"/>
              <a:t>Why do hackers rely on Social Engineering?</a:t>
            </a:r>
            <a:endParaRPr sz="2500" u="sng"/>
          </a:p>
          <a:p>
            <a:pPr marL="0" lvl="0" indent="0" algn="l" rtl="0">
              <a:spcBef>
                <a:spcPts val="360"/>
              </a:spcBef>
              <a:spcAft>
                <a:spcPts val="0"/>
              </a:spcAft>
              <a:buNone/>
            </a:pPr>
            <a:r>
              <a:rPr lang="en-US" sz="2000"/>
              <a:t>Hackers rely on social engineering because it is a lot easier to trick a person into giving up their information than trying to break into a computer to get it yourself. </a:t>
            </a:r>
            <a:endParaRPr sz="2000"/>
          </a:p>
          <a:p>
            <a:pPr marL="0" lvl="0" indent="0" algn="l" rtl="0">
              <a:spcBef>
                <a:spcPts val="360"/>
              </a:spcBef>
              <a:spcAft>
                <a:spcPts val="0"/>
              </a:spcAft>
              <a:buNone/>
            </a:pPr>
            <a:r>
              <a:rPr lang="en-US" sz="2500" u="sng"/>
              <a:t>Think about it this way…</a:t>
            </a:r>
            <a:endParaRPr sz="2500" u="sng"/>
          </a:p>
          <a:p>
            <a:pPr marL="0" lvl="0" indent="0" algn="l" rtl="0">
              <a:spcBef>
                <a:spcPts val="360"/>
              </a:spcBef>
              <a:spcAft>
                <a:spcPts val="0"/>
              </a:spcAft>
              <a:buNone/>
            </a:pPr>
            <a:r>
              <a:rPr lang="en-US" sz="2000"/>
              <a:t>If you were to try and brute force most modern encryption algorithms you would probably be waiting until the end of time to decrypt them. Which is why learning how to exploit the weakest link, which in this case are people is the best alternative. </a:t>
            </a:r>
            <a:endParaRPr sz="2000"/>
          </a:p>
        </p:txBody>
      </p:sp>
      <p:sp>
        <p:nvSpPr>
          <p:cNvPr id="124" name="Google Shape;124;p1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25" name="Google Shape;125;p18"/>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Helvetica Neue"/>
                <a:ea typeface="Helvetica Neue"/>
                <a:cs typeface="Helvetica Neue"/>
                <a:sym typeface="Helvetica Neue"/>
              </a:rPr>
              <a:t>Social Engineering</a:t>
            </a:r>
            <a:endParaRPr>
              <a:latin typeface="Helvetica Neue"/>
              <a:ea typeface="Helvetica Neue"/>
              <a:cs typeface="Helvetica Neue"/>
              <a:sym typeface="Helvetica Neue"/>
            </a:endParaRPr>
          </a:p>
        </p:txBody>
      </p:sp>
      <p:sp>
        <p:nvSpPr>
          <p:cNvPr id="132" name="Google Shape;132;p19"/>
          <p:cNvSpPr txBox="1">
            <a:spLocks noGrp="1"/>
          </p:cNvSpPr>
          <p:nvPr>
            <p:ph idx="1"/>
          </p:nvPr>
        </p:nvSpPr>
        <p:spPr>
          <a:xfrm>
            <a:off x="457200" y="13277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Video: In the following videos you will find a brief intro to the topic of social engineering as well as a professional social engineering experiment in action, from somebody that hacks companies ethically for a living. </a:t>
            </a:r>
            <a:endParaRPr sz="2000"/>
          </a:p>
        </p:txBody>
      </p:sp>
      <p:sp>
        <p:nvSpPr>
          <p:cNvPr id="133" name="Google Shape;133;p1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34" name="Google Shape;134;p19" descr="Simple Social Engineering Trick with a phone call and crying baby" title="This is how hackers hack you using simple social engineering">
            <a:hlinkClick r:id="rId3"/>
          </p:cNvPr>
          <p:cNvPicPr preferRelativeResize="0"/>
          <p:nvPr/>
        </p:nvPicPr>
        <p:blipFill>
          <a:blip r:embed="rId4">
            <a:alphaModFix/>
          </a:blip>
          <a:stretch>
            <a:fillRect/>
          </a:stretch>
        </p:blipFill>
        <p:spPr>
          <a:xfrm>
            <a:off x="4572000" y="2424875"/>
            <a:ext cx="4351700" cy="3429000"/>
          </a:xfrm>
          <a:prstGeom prst="rect">
            <a:avLst/>
          </a:prstGeom>
          <a:noFill/>
          <a:ln>
            <a:noFill/>
          </a:ln>
        </p:spPr>
      </p:pic>
      <p:sp>
        <p:nvSpPr>
          <p:cNvPr id="135" name="Google Shape;135;p19"/>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pic>
        <p:nvPicPr>
          <p:cNvPr id="136" name="Google Shape;136;p19" descr="What is Social Engineering? In this quick video we explain what Social Engineering is and the different techniques used by attackers. People will often refer to social engineering as ‘people hacking’.&#10;&#10;GraVoc provides Social Engineering Testing services for businesses who are looking to simulate a targeted attack. Click here to learn more - https://www.gravoc.com/information-security-services/social-engineering-testing-services/ &#10;&#10;&#10;Connect with GraVoc:&#10;Facebook: https://www.facebook.com/gravoc/&#10;Twitter: https://twitter.com/GraVoc&#10;LinkedIn: https://www.linkedin.com/company/gravoc &#10;Instagram: https://www.instagram.com/gravoc_associates/&#10;Website: https://www.gravoc.com" title="What is Social Engineering?">
            <a:hlinkClick r:id="rId5"/>
          </p:cNvPr>
          <p:cNvPicPr preferRelativeResize="0"/>
          <p:nvPr/>
        </p:nvPicPr>
        <p:blipFill>
          <a:blip r:embed="rId6">
            <a:alphaModFix/>
          </a:blip>
          <a:stretch>
            <a:fillRect/>
          </a:stretch>
        </p:blipFill>
        <p:spPr>
          <a:xfrm>
            <a:off x="367188" y="2424875"/>
            <a:ext cx="4086376" cy="3429000"/>
          </a:xfrm>
          <a:prstGeom prst="rect">
            <a:avLst/>
          </a:prstGeom>
          <a:noFill/>
          <a:ln>
            <a:noFill/>
          </a:ln>
        </p:spPr>
      </p:pic>
      <p:sp>
        <p:nvSpPr>
          <p:cNvPr id="137" name="Google Shape;137;p19"/>
          <p:cNvSpPr txBox="1"/>
          <p:nvPr/>
        </p:nvSpPr>
        <p:spPr>
          <a:xfrm>
            <a:off x="910375" y="5994525"/>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u="sng" dirty="0">
                <a:solidFill>
                  <a:schemeClr val="hlink"/>
                </a:solidFill>
                <a:hlinkClick r:id="rId7"/>
              </a:rPr>
              <a:t>What is Social Engineering?</a:t>
            </a:r>
            <a:endParaRPr sz="1500" dirty="0"/>
          </a:p>
        </p:txBody>
      </p:sp>
      <p:sp>
        <p:nvSpPr>
          <p:cNvPr id="138" name="Google Shape;138;p19"/>
          <p:cNvSpPr txBox="1"/>
          <p:nvPr/>
        </p:nvSpPr>
        <p:spPr>
          <a:xfrm>
            <a:off x="5426900" y="5994525"/>
            <a:ext cx="3207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u="sng" dirty="0">
                <a:solidFill>
                  <a:schemeClr val="hlink"/>
                </a:solidFill>
                <a:hlinkClick r:id="rId8"/>
              </a:rPr>
              <a:t>Social Engineering Demonstration</a:t>
            </a:r>
            <a:endParaRPr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145" name="Google Shape;145;p20"/>
          <p:cNvSpPr txBox="1">
            <a:spLocks noGrp="1"/>
          </p:cNvSpPr>
          <p:nvPr>
            <p:ph idx="1"/>
          </p:nvPr>
        </p:nvSpPr>
        <p:spPr>
          <a:xfrm>
            <a:off x="457200" y="14817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a:t>The video you just watched demonstrates the power of social engineering.  It can be used to circumvent even the most sophisticated security team if you are able to sweet talk company employees that are less tech-oriented.</a:t>
            </a:r>
            <a:endParaRPr sz="2500"/>
          </a:p>
          <a:p>
            <a:pPr marL="0" lvl="0" indent="0" algn="l" rtl="0">
              <a:spcBef>
                <a:spcPts val="360"/>
              </a:spcBef>
              <a:spcAft>
                <a:spcPts val="0"/>
              </a:spcAft>
              <a:buNone/>
            </a:pPr>
            <a:endParaRPr sz="2500"/>
          </a:p>
          <a:p>
            <a:pPr marL="0" lvl="0" indent="0" algn="l" rtl="0">
              <a:spcBef>
                <a:spcPts val="360"/>
              </a:spcBef>
              <a:spcAft>
                <a:spcPts val="0"/>
              </a:spcAft>
              <a:buNone/>
            </a:pPr>
            <a:r>
              <a:rPr lang="en-US" sz="2500"/>
              <a:t>Social engineering is always a lot of fun to see in action. Because humans are by nature “people pleasers” we aim to gain the approval of others by either being kind and holding the door open for somebody or by giving them information that they need. </a:t>
            </a:r>
            <a:endParaRPr sz="2500"/>
          </a:p>
          <a:p>
            <a:pPr marL="0" lvl="0" indent="0" algn="l" rtl="0">
              <a:spcBef>
                <a:spcPts val="360"/>
              </a:spcBef>
              <a:spcAft>
                <a:spcPts val="0"/>
              </a:spcAft>
              <a:buNone/>
            </a:pPr>
            <a:r>
              <a:rPr lang="en-US" sz="2500"/>
              <a:t>But when it comes to cyber security, that can get us into a lot of trouble. </a:t>
            </a:r>
            <a:endParaRPr sz="2500"/>
          </a:p>
        </p:txBody>
      </p:sp>
      <p:sp>
        <p:nvSpPr>
          <p:cNvPr id="146" name="Google Shape;146;p20"/>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47" name="Google Shape;147;p20"/>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154" name="Google Shape;154;p21"/>
          <p:cNvSpPr txBox="1">
            <a:spLocks noGrp="1"/>
          </p:cNvSpPr>
          <p:nvPr>
            <p:ph idx="1"/>
          </p:nvPr>
        </p:nvSpPr>
        <p:spPr>
          <a:xfrm>
            <a:off x="457200" y="13277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dirty="0"/>
              <a:t>Social engineering is an area within cyber security where you don’t have to know a whole lot about computers compared to how much you need to know about people. </a:t>
            </a:r>
            <a:endParaRPr sz="2500" dirty="0"/>
          </a:p>
          <a:p>
            <a:pPr marL="0" lvl="0" indent="0" algn="l" rtl="0">
              <a:spcBef>
                <a:spcPts val="360"/>
              </a:spcBef>
              <a:spcAft>
                <a:spcPts val="0"/>
              </a:spcAft>
              <a:buNone/>
            </a:pPr>
            <a:endParaRPr sz="2500" dirty="0"/>
          </a:p>
          <a:p>
            <a:pPr marL="0" lvl="0" indent="0" algn="l" rtl="0">
              <a:spcBef>
                <a:spcPts val="360"/>
              </a:spcBef>
              <a:spcAft>
                <a:spcPts val="0"/>
              </a:spcAft>
              <a:buNone/>
            </a:pPr>
            <a:r>
              <a:rPr lang="en-US" sz="2500" dirty="0"/>
              <a:t>The human sciences predominantly stand out in this subfield. And for that reason, extensive knowledge about psychology is required. No robot will ever be able to take over this field.</a:t>
            </a:r>
            <a:endParaRPr sz="2500" dirty="0"/>
          </a:p>
          <a:p>
            <a:pPr marL="0" lvl="0" indent="0" algn="l" rtl="0">
              <a:spcBef>
                <a:spcPts val="360"/>
              </a:spcBef>
              <a:spcAft>
                <a:spcPts val="0"/>
              </a:spcAft>
              <a:buNone/>
            </a:pPr>
            <a:r>
              <a:rPr lang="en-US" sz="2500" dirty="0"/>
              <a:t>In the following slides we will be going over what makes a successful social engineering attack. </a:t>
            </a:r>
            <a:endParaRPr sz="2500" dirty="0"/>
          </a:p>
        </p:txBody>
      </p:sp>
      <p:sp>
        <p:nvSpPr>
          <p:cNvPr id="155" name="Google Shape;155;p2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56" name="Google Shape;156;p21"/>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Social Engineering</a:t>
            </a:r>
            <a:endParaRPr>
              <a:latin typeface="Helvetica Neue"/>
              <a:ea typeface="Helvetica Neue"/>
              <a:cs typeface="Helvetica Neue"/>
              <a:sym typeface="Helvetica Neue"/>
            </a:endParaRPr>
          </a:p>
        </p:txBody>
      </p:sp>
      <p:sp>
        <p:nvSpPr>
          <p:cNvPr id="163" name="Google Shape;163;p22"/>
          <p:cNvSpPr txBox="1">
            <a:spLocks noGrp="1"/>
          </p:cNvSpPr>
          <p:nvPr>
            <p:ph idx="1"/>
          </p:nvPr>
        </p:nvSpPr>
        <p:spPr>
          <a:xfrm>
            <a:off x="457200" y="13396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200"/>
              <a:t>Before we dive into some more text, here is a medium length video that will discuss many of the same points. (Optional to watch on own time) </a:t>
            </a:r>
            <a:endParaRPr sz="2200"/>
          </a:p>
          <a:p>
            <a:pPr marL="0" lvl="0" indent="0" algn="l" rtl="0">
              <a:spcBef>
                <a:spcPts val="360"/>
              </a:spcBef>
              <a:spcAft>
                <a:spcPts val="0"/>
              </a:spcAft>
              <a:buNone/>
            </a:pPr>
            <a:r>
              <a:rPr lang="en-US" sz="2200"/>
              <a:t>I personally find it helpful to watch a video about a topic before I read about it. Perhaps we share learning habits.</a:t>
            </a:r>
            <a:endParaRPr sz="2200"/>
          </a:p>
          <a:p>
            <a:pPr marL="0" lvl="0" indent="0" algn="l" rtl="0">
              <a:spcBef>
                <a:spcPts val="360"/>
              </a:spcBef>
              <a:spcAft>
                <a:spcPts val="0"/>
              </a:spcAft>
              <a:buNone/>
            </a:pPr>
            <a:endParaRPr sz="2200"/>
          </a:p>
        </p:txBody>
      </p:sp>
      <p:sp>
        <p:nvSpPr>
          <p:cNvPr id="164" name="Google Shape;164;p22"/>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65" name="Google Shape;165;p22" descr="Ever wanted to get into Social Engineering (SE), but thought you needed to know body language, facial expressions, be charming, and outgoing to succeed? This is a common misconception and you don’t need to know or be those things to make a start in SE. I think most SE talks focus on the more technical “human” aspects and I’m purposefully ignoring that side.&#10;&#10;I’m going to focus on the basics; how to perform reconnaissance, how to match dress styles, how to make up a pretext that fits your knowledge, how to get real staff to help you, what to do if you do get in, why you should interact with staff, and why you should practice being observant. These are important tools to learn and use, which can help you make a start in social engineering.&#10;&#10;Chris Pritchard: @ghostie_&#10;Chris has worked in a range of industries, most notable of which are Critical National Infrastructure (CNI), and leading edge design and manufacturing (Dyson). Doing so has given Chris a very varied array of knowledge, from penetration testing robot vacuum cleaners, to designing and testing secure SCADA networks.&#10;&#10;During Chris’ time at Dyson, he was involved in developing the global security team and performing internal penetration testing. Chris was also heavily involved with securing the design of Dyson’s current and future internet connected appliances, and corresponding smartphone applications.&#10;More recently, Chris has been conducting ever more security tests and audits of ICS in the rail, air, maritime, and utilities sectors, as well as CNI work at nuclear sites. Chris’ skill set also includes Social Engineering, and has successfully gained access into CNI, Airports and Casinos, which are regarded are some of the most secure facilities in the industry." title="Chris Pritchard - The Basics of Social Engineering - DEF CON 27 Social Engineering Village">
            <a:hlinkClick r:id="rId3"/>
          </p:cNvPr>
          <p:cNvPicPr preferRelativeResize="0"/>
          <p:nvPr/>
        </p:nvPicPr>
        <p:blipFill>
          <a:blip r:embed="rId4">
            <a:alphaModFix/>
          </a:blip>
          <a:stretch>
            <a:fillRect/>
          </a:stretch>
        </p:blipFill>
        <p:spPr>
          <a:xfrm>
            <a:off x="2643852" y="3044886"/>
            <a:ext cx="3856195" cy="2820839"/>
          </a:xfrm>
          <a:prstGeom prst="rect">
            <a:avLst/>
          </a:prstGeom>
          <a:noFill/>
          <a:ln>
            <a:noFill/>
          </a:ln>
        </p:spPr>
      </p:pic>
      <p:sp>
        <p:nvSpPr>
          <p:cNvPr id="166" name="Google Shape;166;p22"/>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
        <p:nvSpPr>
          <p:cNvPr id="167" name="Google Shape;167;p22"/>
          <p:cNvSpPr txBox="1"/>
          <p:nvPr/>
        </p:nvSpPr>
        <p:spPr>
          <a:xfrm>
            <a:off x="2465350" y="5865725"/>
            <a:ext cx="4213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u="sng">
                <a:solidFill>
                  <a:schemeClr val="hlink"/>
                </a:solidFill>
                <a:hlinkClick r:id="rId5"/>
              </a:rPr>
              <a:t>https://youtu.be/tCRT3QFzwm8</a:t>
            </a:r>
            <a:r>
              <a:rPr lang="en-US" sz="1600"/>
              <a:t>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Helvetica Neue"/>
                <a:ea typeface="Helvetica Neue"/>
                <a:cs typeface="Helvetica Neue"/>
                <a:sym typeface="Helvetica Neue"/>
              </a:rPr>
              <a:t>Social Engineering</a:t>
            </a:r>
            <a:endParaRPr sz="4000">
              <a:latin typeface="Helvetica Neue"/>
              <a:ea typeface="Helvetica Neue"/>
              <a:cs typeface="Helvetica Neue"/>
              <a:sym typeface="Helvetica Neue"/>
            </a:endParaRPr>
          </a:p>
        </p:txBody>
      </p:sp>
      <p:sp>
        <p:nvSpPr>
          <p:cNvPr id="174" name="Google Shape;174;p23"/>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Steps of a Successful Social Engineering Attack</a:t>
            </a:r>
            <a:endParaRPr sz="3000"/>
          </a:p>
          <a:p>
            <a:pPr marL="457200" lvl="0" indent="-419100" algn="l" rtl="0">
              <a:lnSpc>
                <a:spcPct val="150000"/>
              </a:lnSpc>
              <a:spcBef>
                <a:spcPts val="360"/>
              </a:spcBef>
              <a:spcAft>
                <a:spcPts val="0"/>
              </a:spcAft>
              <a:buSzPts val="3000"/>
              <a:buChar char="●"/>
            </a:pPr>
            <a:r>
              <a:rPr lang="en-US" sz="3000"/>
              <a:t>Reconnaissance - Study Your Target</a:t>
            </a:r>
            <a:endParaRPr sz="3000"/>
          </a:p>
          <a:p>
            <a:pPr marL="457200" lvl="0" indent="-419100" algn="l" rtl="0">
              <a:lnSpc>
                <a:spcPct val="150000"/>
              </a:lnSpc>
              <a:spcBef>
                <a:spcPts val="0"/>
              </a:spcBef>
              <a:spcAft>
                <a:spcPts val="0"/>
              </a:spcAft>
              <a:buSzPts val="3000"/>
              <a:buChar char="●"/>
            </a:pPr>
            <a:r>
              <a:rPr lang="en-US" sz="3000"/>
              <a:t>Develop an Attack Plan</a:t>
            </a:r>
            <a:endParaRPr sz="3000"/>
          </a:p>
          <a:p>
            <a:pPr marL="457200" lvl="0" indent="-419100" algn="l" rtl="0">
              <a:lnSpc>
                <a:spcPct val="150000"/>
              </a:lnSpc>
              <a:spcBef>
                <a:spcPts val="0"/>
              </a:spcBef>
              <a:spcAft>
                <a:spcPts val="0"/>
              </a:spcAft>
              <a:buSzPts val="3000"/>
              <a:buChar char="●"/>
            </a:pPr>
            <a:r>
              <a:rPr lang="en-US" sz="3000"/>
              <a:t>Execute Your Plan</a:t>
            </a:r>
            <a:endParaRPr sz="3000"/>
          </a:p>
          <a:p>
            <a:pPr marL="457200" lvl="0" indent="-419100" algn="l" rtl="0">
              <a:lnSpc>
                <a:spcPct val="150000"/>
              </a:lnSpc>
              <a:spcBef>
                <a:spcPts val="0"/>
              </a:spcBef>
              <a:spcAft>
                <a:spcPts val="0"/>
              </a:spcAft>
              <a:buSzPts val="3000"/>
              <a:buChar char="●"/>
            </a:pPr>
            <a:r>
              <a:rPr lang="en-US" sz="3000"/>
              <a:t>Write and Submit Your Report (Pentester)</a:t>
            </a:r>
            <a:endParaRPr sz="3000"/>
          </a:p>
        </p:txBody>
      </p:sp>
      <p:sp>
        <p:nvSpPr>
          <p:cNvPr id="175" name="Google Shape;175;p23"/>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176" name="Google Shape;176;p23"/>
          <p:cNvSpPr txBox="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800">
                <a:solidFill>
                  <a:srgbClr val="000000"/>
                </a:solidFill>
              </a:rPr>
              <a:t>Copyright 2021 Iowa State University</a:t>
            </a:r>
            <a:endParaRPr sz="8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3389</Words>
  <Application>Microsoft Office PowerPoint</Application>
  <PresentationFormat>On-screen Show (4:3)</PresentationFormat>
  <Paragraphs>305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Arial</vt:lpstr>
      <vt:lpstr>Helvetica Neue</vt:lpstr>
      <vt:lpstr>Calibri Light</vt:lpstr>
      <vt:lpstr>Helvetica Neue Light</vt:lpstr>
      <vt:lpstr>Office Theme</vt:lpstr>
      <vt:lpstr>Physical Security and Social Engineering</vt:lpstr>
      <vt:lpstr>Agenda</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Physical Security</vt:lpstr>
      <vt:lpstr>Physical Security</vt:lpstr>
      <vt:lpstr>Physical Security</vt:lpstr>
      <vt:lpstr>Physical Security</vt:lpstr>
      <vt:lpstr>Physical Security</vt:lpstr>
      <vt:lpstr>Physical Security</vt:lpstr>
      <vt:lpstr>Physical Security</vt:lpstr>
      <vt:lpstr>Physical Security</vt:lpstr>
      <vt:lpstr>Physical Security</vt:lpstr>
      <vt:lpstr>Physical Security</vt:lpstr>
      <vt:lpstr>End of Module 13!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Security and Social Engineering</dc:title>
  <cp:lastModifiedBy>Lindsay Foster</cp:lastModifiedBy>
  <cp:revision>3</cp:revision>
  <dcterms:modified xsi:type="dcterms:W3CDTF">2023-01-13T15:28:16Z</dcterms:modified>
</cp:coreProperties>
</file>